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7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374" r:id="rId10"/>
    <p:sldId id="372" r:id="rId11"/>
    <p:sldId id="269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393" r:id="rId20"/>
    <p:sldId id="306" r:id="rId21"/>
    <p:sldId id="391" r:id="rId22"/>
    <p:sldId id="392" r:id="rId23"/>
    <p:sldId id="390" r:id="rId24"/>
    <p:sldId id="308" r:id="rId25"/>
    <p:sldId id="309" r:id="rId26"/>
    <p:sldId id="377" r:id="rId27"/>
    <p:sldId id="310" r:id="rId28"/>
    <p:sldId id="311" r:id="rId29"/>
    <p:sldId id="312" r:id="rId30"/>
    <p:sldId id="378" r:id="rId31"/>
    <p:sldId id="379" r:id="rId32"/>
    <p:sldId id="380" r:id="rId33"/>
    <p:sldId id="314" r:id="rId34"/>
    <p:sldId id="315" r:id="rId35"/>
    <p:sldId id="316" r:id="rId36"/>
    <p:sldId id="317" r:id="rId37"/>
    <p:sldId id="381" r:id="rId38"/>
    <p:sldId id="352" r:id="rId39"/>
    <p:sldId id="354" r:id="rId40"/>
    <p:sldId id="353" r:id="rId41"/>
    <p:sldId id="355" r:id="rId42"/>
    <p:sldId id="383" r:id="rId43"/>
    <p:sldId id="323" r:id="rId44"/>
    <p:sldId id="385" r:id="rId45"/>
    <p:sldId id="324" r:id="rId46"/>
    <p:sldId id="325" r:id="rId47"/>
    <p:sldId id="387" r:id="rId48"/>
    <p:sldId id="386" r:id="rId49"/>
    <p:sldId id="388" r:id="rId50"/>
    <p:sldId id="330" r:id="rId51"/>
    <p:sldId id="331" r:id="rId52"/>
    <p:sldId id="270" r:id="rId53"/>
    <p:sldId id="271" r:id="rId54"/>
    <p:sldId id="272" r:id="rId55"/>
    <p:sldId id="273" r:id="rId56"/>
    <p:sldId id="274" r:id="rId57"/>
    <p:sldId id="275" r:id="rId58"/>
    <p:sldId id="276" r:id="rId59"/>
    <p:sldId id="277" r:id="rId60"/>
    <p:sldId id="278" r:id="rId61"/>
    <p:sldId id="279" r:id="rId62"/>
    <p:sldId id="280" r:id="rId63"/>
    <p:sldId id="332" r:id="rId64"/>
    <p:sldId id="333" r:id="rId65"/>
    <p:sldId id="401" r:id="rId66"/>
    <p:sldId id="395" r:id="rId67"/>
    <p:sldId id="334" r:id="rId68"/>
    <p:sldId id="396" r:id="rId69"/>
    <p:sldId id="397" r:id="rId70"/>
    <p:sldId id="398" r:id="rId71"/>
    <p:sldId id="400" r:id="rId72"/>
    <p:sldId id="399" r:id="rId73"/>
    <p:sldId id="335" r:id="rId74"/>
    <p:sldId id="394" r:id="rId75"/>
    <p:sldId id="338" r:id="rId76"/>
    <p:sldId id="343" r:id="rId77"/>
    <p:sldId id="345" r:id="rId78"/>
    <p:sldId id="281" r:id="rId79"/>
    <p:sldId id="282" r:id="rId80"/>
    <p:sldId id="283" r:id="rId81"/>
    <p:sldId id="284" r:id="rId82"/>
    <p:sldId id="285" r:id="rId83"/>
    <p:sldId id="286" r:id="rId84"/>
    <p:sldId id="287" r:id="rId85"/>
    <p:sldId id="346" r:id="rId86"/>
    <p:sldId id="288" r:id="rId87"/>
    <p:sldId id="289" r:id="rId88"/>
    <p:sldId id="290" r:id="rId89"/>
    <p:sldId id="291" r:id="rId90"/>
    <p:sldId id="292" r:id="rId91"/>
    <p:sldId id="347" r:id="rId92"/>
    <p:sldId id="293" r:id="rId93"/>
    <p:sldId id="294" r:id="rId94"/>
    <p:sldId id="295" r:id="rId95"/>
    <p:sldId id="296" r:id="rId96"/>
    <p:sldId id="297" r:id="rId97"/>
    <p:sldId id="298" r:id="rId98"/>
    <p:sldId id="348" r:id="rId99"/>
    <p:sldId id="366" r:id="rId100"/>
    <p:sldId id="367" r:id="rId101"/>
    <p:sldId id="411" r:id="rId102"/>
    <p:sldId id="406" r:id="rId103"/>
    <p:sldId id="368" r:id="rId104"/>
    <p:sldId id="410" r:id="rId105"/>
    <p:sldId id="405" r:id="rId106"/>
    <p:sldId id="408" r:id="rId107"/>
    <p:sldId id="409" r:id="rId108"/>
    <p:sldId id="407" r:id="rId109"/>
    <p:sldId id="412" r:id="rId110"/>
    <p:sldId id="370" r:id="rId111"/>
    <p:sldId id="369" r:id="rId112"/>
    <p:sldId id="365" r:id="rId113"/>
    <p:sldId id="299" r:id="rId114"/>
    <p:sldId id="300" r:id="rId115"/>
    <p:sldId id="301" r:id="rId116"/>
    <p:sldId id="358" r:id="rId117"/>
    <p:sldId id="356" r:id="rId118"/>
    <p:sldId id="359" r:id="rId119"/>
    <p:sldId id="360" r:id="rId120"/>
    <p:sldId id="361" r:id="rId121"/>
    <p:sldId id="357" r:id="rId122"/>
    <p:sldId id="362" r:id="rId123"/>
    <p:sldId id="364" r:id="rId124"/>
    <p:sldId id="363" r:id="rId125"/>
    <p:sldId id="382" r:id="rId126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438ECC"/>
    <a:srgbClr val="ED6F49"/>
    <a:srgbClr val="F7AA44"/>
    <a:srgbClr val="009587"/>
    <a:srgbClr val="BDBABA"/>
    <a:srgbClr val="A7A5A5"/>
    <a:srgbClr val="F05033"/>
    <a:srgbClr val="E84427"/>
    <a:srgbClr val="B52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0" autoAdjust="0"/>
    <p:restoredTop sz="94660"/>
  </p:normalViewPr>
  <p:slideViewPr>
    <p:cSldViewPr snapToObjects="1">
      <p:cViewPr varScale="1">
        <p:scale>
          <a:sx n="139" d="100"/>
          <a:sy n="139" d="100"/>
        </p:scale>
        <p:origin x="-1208" y="-104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notesMaster" Target="notesMasters/notesMaster1.xml"/><Relationship Id="rId128" Type="http://schemas.openxmlformats.org/officeDocument/2006/relationships/printerSettings" Target="printerSettings/printerSettings1.bin"/><Relationship Id="rId12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viewProps" Target="viewProps.xml"/><Relationship Id="rId131" Type="http://schemas.openxmlformats.org/officeDocument/2006/relationships/theme" Target="theme/theme1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18.10.14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55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7675"/>
          </a:xfrm>
          <a:prstGeom prst="rect">
            <a:avLst/>
          </a:prstGeom>
        </p:spPr>
        <p:txBody>
          <a:bodyPr lIns="0" rIns="0"/>
          <a:lstStyle>
            <a:lvl1pPr algn="l">
              <a:defRPr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>
          <a:xfrm>
            <a:off x="457200" y="1181100"/>
            <a:ext cx="8229600" cy="5053013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441082" y="6460996"/>
            <a:ext cx="8229600" cy="0"/>
          </a:xfrm>
          <a:prstGeom prst="line">
            <a:avLst/>
          </a:prstGeom>
          <a:ln>
            <a:solidFill>
              <a:srgbClr val="8B4206">
                <a:alpha val="25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4529252" y="6510809"/>
            <a:ext cx="4157548" cy="184666"/>
          </a:xfrm>
          <a:prstGeom prst="rect">
            <a:avLst/>
          </a:prstGeom>
          <a:noFill/>
        </p:spPr>
        <p:txBody>
          <a:bodyPr wrap="none" tIns="0" rIns="0" bIns="0" rtlCol="0">
            <a:spAutoFit/>
          </a:bodyPr>
          <a:lstStyle/>
          <a:p>
            <a:pPr algn="r"/>
            <a:r>
              <a:rPr lang="de-DE" sz="1200" dirty="0" smtClean="0">
                <a:solidFill>
                  <a:srgbClr val="BEB7B1"/>
                </a:solidFill>
              </a:rPr>
              <a:t>RENÉ</a:t>
            </a:r>
            <a:r>
              <a:rPr lang="de-DE" sz="1200" baseline="0" dirty="0" smtClean="0">
                <a:solidFill>
                  <a:srgbClr val="BEB7B1"/>
                </a:solidFill>
              </a:rPr>
              <a:t> PREISSEL, NILS HARTMANN | W-JAX 07. NOVEMBER  2014</a:t>
            </a:r>
            <a:endParaRPr lang="de-DE" sz="1200" dirty="0">
              <a:solidFill>
                <a:srgbClr val="BEB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47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alblue.bandlem.com/2013/11/embedding-jgit.html" TargetMode="External"/><Relationship Id="rId4" Type="http://schemas.openxmlformats.org/officeDocument/2006/relationships/hyperlink" Target="https://bitbucket.org/atlassian/jgit-flow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peakerdeck.com/alblue/embedding-jgit-into-java-applications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itbucket.org/atlassian/jgit-flow/wiki/Home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nvie.com/posts/a-successful-git-branching-model/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robandlauren.com/2013/09/18/git-flow-managing-multiple-hotfixes/" TargetMode="External"/><Relationship Id="rId4" Type="http://schemas.openxmlformats.org/officeDocument/2006/relationships/hyperlink" Target="https://github.com/petervanderdoes/gitflow" TargetMode="External"/><Relationship Id="rId5" Type="http://schemas.openxmlformats.org/officeDocument/2006/relationships/hyperlink" Target="http://www.syntevo.com/smartgit/documentation/6/show?page=git-flow" TargetMode="External"/><Relationship Id="rId6" Type="http://schemas.openxmlformats.org/officeDocument/2006/relationships/hyperlink" Target="https://groups.google.com/forum/%23!topic/gitflow-users/I9sErOSzYzE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nvie/gitflow/issues/3%23issuecomment-170055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ciomantic/git-hub" TargetMode="External"/><Relationship Id="rId4" Type="http://schemas.openxmlformats.org/officeDocument/2006/relationships/hyperlink" Target="https://www.atlassian.com/de/git/workflows%23!workflow-forking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sociomantic.com/blog/2014/05/git-triangular-workflow/%23.VCEg7yt_v0A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eg"/><Relationship Id="rId3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Architektur / </a:t>
            </a:r>
            <a:r>
              <a:rPr lang="de-DE" dirty="0" err="1" smtClean="0"/>
              <a:t>Porcelaine</a:t>
            </a:r>
            <a:r>
              <a:rPr lang="de-DE" dirty="0" smtClean="0"/>
              <a:t> API</a:t>
            </a:r>
          </a:p>
          <a:p>
            <a:pPr lvl="1"/>
            <a:r>
              <a:rPr lang="de-DE" dirty="0">
                <a:hlinkClick r:id="rId2"/>
              </a:rPr>
              <a:t>https://speakerdeck.com/alblue/embedding-jgit-into-java-</a:t>
            </a:r>
            <a:r>
              <a:rPr lang="de-DE" dirty="0" smtClean="0">
                <a:hlinkClick r:id="rId2"/>
              </a:rPr>
              <a:t>applications</a:t>
            </a:r>
            <a:endParaRPr lang="de-DE" dirty="0" smtClean="0"/>
          </a:p>
          <a:p>
            <a:pPr lvl="1"/>
            <a:r>
              <a:rPr lang="de-DE" dirty="0">
                <a:hlinkClick r:id="rId3"/>
              </a:rPr>
              <a:t>http://alblue.bandlem.com/2013/11/embedding-</a:t>
            </a:r>
            <a:r>
              <a:rPr lang="de-DE" dirty="0" smtClean="0">
                <a:hlinkClick r:id="rId3"/>
              </a:rPr>
              <a:t>jgit.html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Flow </a:t>
            </a:r>
            <a:r>
              <a:rPr lang="de-DE" dirty="0" err="1" smtClean="0"/>
              <a:t>Api</a:t>
            </a:r>
            <a:r>
              <a:rPr lang="de-DE" dirty="0" smtClean="0"/>
              <a:t> von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https://bitbucket.org/atlassian/jgit-</a:t>
            </a:r>
            <a:r>
              <a:rPr lang="de-DE" dirty="0" smtClean="0">
                <a:hlinkClick r:id="rId4"/>
              </a:rPr>
              <a:t>flow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61616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</a:t>
            </a:r>
            <a:r>
              <a:rPr lang="de-DE" dirty="0" smtClean="0"/>
              <a:t>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  <a:endParaRPr lang="de-DE" sz="1200" dirty="0"/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  <a:endParaRPr lang="de-DE" sz="1200" dirty="0"/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  <a:endParaRPr lang="de-DE" sz="1200" dirty="0"/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ÜBUNG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Implementieren Sie 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0439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hlinkClick r:id="rId2"/>
              </a:rPr>
              <a:t>https</a:t>
            </a:r>
            <a:r>
              <a:rPr lang="de-DE" sz="2000" dirty="0">
                <a:hlinkClick r:id="rId2"/>
              </a:rPr>
              <a:t>://github.com/ajoberstar/</a:t>
            </a:r>
            <a:r>
              <a:rPr lang="de-DE" sz="2000" dirty="0" smtClean="0">
                <a:hlinkClick r:id="rId2"/>
              </a:rPr>
              <a:t>grgit</a:t>
            </a:r>
            <a:endParaRPr lang="de-DE" sz="2000" dirty="0" smtClean="0"/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  <a:endParaRPr lang="de-DE" sz="2000" dirty="0" smtClean="0"/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673317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Groov-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</a:t>
            </a:r>
            <a:r>
              <a:rPr lang="de-DE" dirty="0"/>
              <a:t>-Kommandos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3167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8460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287948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6616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maven</a:t>
            </a:r>
            <a:r>
              <a:rPr lang="de-DE" sz="2400" dirty="0">
                <a:solidFill>
                  <a:srgbClr val="438ECC"/>
                </a:solidFill>
              </a:rPr>
              <a:t>-release/</a:t>
            </a:r>
            <a:r>
              <a:rPr lang="de-DE" sz="2400" dirty="0" err="1">
                <a:solidFill>
                  <a:srgbClr val="438ECC"/>
                </a:solidFill>
              </a:rPr>
              <a:t>maven</a:t>
            </a:r>
            <a:r>
              <a:rPr lang="de-DE" sz="2400" dirty="0">
                <a:solidFill>
                  <a:srgbClr val="438ECC"/>
                </a:solidFill>
              </a:rPr>
              <a:t>-release-</a:t>
            </a:r>
            <a:r>
              <a:rPr lang="de-DE" sz="2400" dirty="0" err="1">
                <a:solidFill>
                  <a:srgbClr val="438ECC"/>
                </a:solidFill>
              </a:rPr>
              <a:t>plugin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Was macht das Ding 1</a:t>
            </a:r>
          </a:p>
          <a:p>
            <a:r>
              <a:rPr lang="de-DE" sz="2000" dirty="0" smtClean="0"/>
              <a:t>Was macht das Ding 2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 smtClean="0"/>
              <a:t>Konfiguration 1: Hinzufügen des </a:t>
            </a:r>
            <a:r>
              <a:rPr lang="de-DE" dirty="0" err="1" smtClean="0"/>
              <a:t>Plug-ins</a:t>
            </a:r>
            <a:r>
              <a:rPr lang="de-DE" dirty="0" smtClean="0"/>
              <a:t> zum </a:t>
            </a:r>
            <a:r>
              <a:rPr lang="de-DE" dirty="0" err="1" smtClean="0"/>
              <a:t>Pom</a:t>
            </a:r>
            <a:endParaRPr lang="de-DE" dirty="0" smtClean="0"/>
          </a:p>
          <a:p>
            <a:pPr lvl="1"/>
            <a:r>
              <a:rPr lang="de-DE" dirty="0" smtClean="0"/>
              <a:t>Voraussetzungen: </a:t>
            </a:r>
            <a:r>
              <a:rPr lang="de-DE" dirty="0" err="1" smtClean="0"/>
              <a:t>scm</a:t>
            </a:r>
            <a:r>
              <a:rPr lang="de-DE" dirty="0" smtClean="0"/>
              <a:t> &amp; </a:t>
            </a:r>
            <a:r>
              <a:rPr lang="de-DE" dirty="0" err="1" smtClean="0"/>
              <a:t>distributionManagement</a:t>
            </a:r>
            <a:endParaRPr lang="de-DE" dirty="0" smtClean="0"/>
          </a:p>
          <a:p>
            <a:pPr lvl="1"/>
            <a:r>
              <a:rPr lang="de-DE" dirty="0" smtClean="0"/>
              <a:t>Konfiguration, z.B. tag-name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KONFIGURATION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Arbeitsweise 1: </a:t>
            </a:r>
            <a:r>
              <a:rPr lang="de-DE" dirty="0" err="1" smtClean="0"/>
              <a:t>prepare</a:t>
            </a:r>
            <a:endParaRPr lang="de-DE" dirty="0" smtClean="0"/>
          </a:p>
          <a:p>
            <a:pPr lvl="1"/>
            <a:r>
              <a:rPr lang="de-DE" dirty="0" smtClean="0"/>
              <a:t>Workspace „clean“?</a:t>
            </a:r>
          </a:p>
          <a:p>
            <a:pPr lvl="1"/>
            <a:r>
              <a:rPr lang="de-DE" dirty="0" smtClean="0"/>
              <a:t>SNAPSHOT =&gt; reale Version</a:t>
            </a:r>
          </a:p>
          <a:p>
            <a:pPr lvl="1"/>
            <a:r>
              <a:rPr lang="de-DE" dirty="0" err="1" smtClean="0"/>
              <a:t>Compile</a:t>
            </a:r>
            <a:r>
              <a:rPr lang="de-DE" dirty="0" smtClean="0"/>
              <a:t>, Test (vor </a:t>
            </a:r>
            <a:r>
              <a:rPr lang="de-DE" dirty="0" err="1" smtClean="0"/>
              <a:t>commit</a:t>
            </a:r>
            <a:r>
              <a:rPr lang="de-DE" dirty="0" smtClean="0"/>
              <a:t> &amp; Tag???)</a:t>
            </a:r>
          </a:p>
          <a:p>
            <a:pPr lvl="1"/>
            <a:r>
              <a:rPr lang="de-DE" dirty="0" smtClean="0"/>
              <a:t>Commit &amp; Tag</a:t>
            </a:r>
          </a:p>
          <a:p>
            <a:r>
              <a:rPr lang="de-DE" dirty="0" smtClean="0"/>
              <a:t>Arbeitsweise 2: </a:t>
            </a:r>
            <a:r>
              <a:rPr lang="de-DE" dirty="0" err="1" smtClean="0"/>
              <a:t>perform</a:t>
            </a:r>
            <a:endParaRPr lang="de-DE" dirty="0" smtClean="0"/>
          </a:p>
          <a:p>
            <a:pPr lvl="1"/>
            <a:r>
              <a:rPr lang="de-DE" dirty="0" smtClean="0"/>
              <a:t>Erneutes bauen in zweiter </a:t>
            </a:r>
            <a:r>
              <a:rPr lang="de-DE" dirty="0" err="1" smtClean="0"/>
              <a:t>Maven</a:t>
            </a:r>
            <a:r>
              <a:rPr lang="de-DE" dirty="0" smtClean="0"/>
              <a:t> Instanz</a:t>
            </a:r>
          </a:p>
          <a:p>
            <a:pPr lvl="1"/>
            <a:r>
              <a:rPr lang="de-DE" dirty="0" smtClean="0"/>
              <a:t>Push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de-DE" dirty="0" err="1"/>
              <a:t>Repo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init</a:t>
            </a:r>
            <a:endParaRPr lang="de-DE" dirty="0"/>
          </a:p>
          <a:p>
            <a:pPr lvl="0">
              <a:defRPr/>
            </a:pPr>
            <a:r>
              <a:rPr lang="de-DE" dirty="0"/>
              <a:t>Dateien zum nächsten Commit hinzufügen:</a:t>
            </a:r>
            <a:br>
              <a:rPr lang="de-DE" dirty="0"/>
            </a:br>
            <a:r>
              <a:rPr lang="de-DE" dirty="0" err="1"/>
              <a:t>add</a:t>
            </a:r>
            <a:endParaRPr lang="de-DE" dirty="0"/>
          </a:p>
          <a:p>
            <a:pPr lvl="0">
              <a:defRPr/>
            </a:pPr>
            <a:r>
              <a:rPr lang="de-DE" dirty="0"/>
              <a:t>Commit anlegen:</a:t>
            </a:r>
            <a:br>
              <a:rPr lang="de-DE" dirty="0"/>
            </a:br>
            <a:r>
              <a:rPr lang="de-DE" dirty="0" err="1"/>
              <a:t>commit</a:t>
            </a:r>
            <a:r>
              <a:rPr lang="de-DE" dirty="0"/>
              <a:t> –m &lt;</a:t>
            </a:r>
            <a:r>
              <a:rPr lang="de-DE" dirty="0" err="1"/>
              <a:t>message</a:t>
            </a:r>
            <a:r>
              <a:rPr lang="de-DE" dirty="0"/>
              <a:t>&gt; /</a:t>
            </a:r>
            <a:r>
              <a:rPr lang="de-DE" dirty="0" err="1"/>
              <a:t>gui</a:t>
            </a:r>
            <a:endParaRPr lang="de-DE" dirty="0"/>
          </a:p>
          <a:p>
            <a:pPr lvl="0">
              <a:defRPr/>
            </a:pPr>
            <a:r>
              <a:rPr lang="de-DE" dirty="0"/>
              <a:t>Dateien vom nächsten Commit entfernen:</a:t>
            </a:r>
            <a:br>
              <a:rPr lang="de-DE" dirty="0"/>
            </a:br>
            <a:r>
              <a:rPr lang="de-DE" dirty="0" err="1"/>
              <a:t>rm</a:t>
            </a:r>
            <a:endParaRPr lang="de-DE" dirty="0"/>
          </a:p>
          <a:p>
            <a:pPr lvl="0">
              <a:defRPr/>
            </a:pPr>
            <a:r>
              <a:rPr lang="de-DE" dirty="0"/>
              <a:t>Historie ansehen:</a:t>
            </a:r>
            <a:br>
              <a:rPr lang="de-DE" dirty="0"/>
            </a:br>
            <a:r>
              <a:rPr lang="de-DE" dirty="0"/>
              <a:t>log / </a:t>
            </a:r>
            <a:r>
              <a:rPr lang="de-DE" dirty="0" err="1"/>
              <a:t>gitk</a:t>
            </a:r>
            <a:r>
              <a:rPr lang="de-DE" dirty="0"/>
              <a:t> --all  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10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Automatisiert viele wiederkehrende Prozesse</a:t>
            </a:r>
          </a:p>
          <a:p>
            <a:r>
              <a:rPr lang="de-DE" dirty="0" smtClean="0"/>
              <a:t>Flexibel </a:t>
            </a:r>
            <a:r>
              <a:rPr lang="de-DE" dirty="0" err="1" smtClean="0"/>
              <a:t>konfiguierbar</a:t>
            </a:r>
            <a:endParaRPr lang="de-DE" dirty="0" smtClean="0"/>
          </a:p>
          <a:p>
            <a:r>
              <a:rPr lang="de-DE" dirty="0" smtClean="0"/>
              <a:t>Arbeitet mit vielen SCMs zusammen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Nachteile:</a:t>
            </a:r>
          </a:p>
          <a:p>
            <a:pPr lvl="1"/>
            <a:r>
              <a:rPr lang="de-DE" dirty="0" smtClean="0"/>
              <a:t>Zwei Phasen mit temporären Dateien dazwischen</a:t>
            </a:r>
          </a:p>
          <a:p>
            <a:pPr lvl="1"/>
            <a:r>
              <a:rPr lang="de-DE" dirty="0" smtClean="0"/>
              <a:t>Zweimal </a:t>
            </a:r>
            <a:r>
              <a:rPr lang="de-DE" dirty="0" err="1" smtClean="0"/>
              <a:t>compilieren</a:t>
            </a:r>
            <a:r>
              <a:rPr lang="de-DE" dirty="0" smtClean="0"/>
              <a:t> und testen</a:t>
            </a:r>
          </a:p>
          <a:p>
            <a:pPr lvl="1"/>
            <a:r>
              <a:rPr lang="de-DE" dirty="0" smtClean="0"/>
              <a:t>(Nicht </a:t>
            </a:r>
            <a:r>
              <a:rPr lang="de-DE" dirty="0" err="1" smtClean="0"/>
              <a:t>Git</a:t>
            </a:r>
            <a:r>
              <a:rPr lang="de-DE" dirty="0" smtClean="0"/>
              <a:t>-Flow kompatibel)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dirty="0" smtClean="0">
                <a:solidFill>
                  <a:srgbClr val="438ECC"/>
                </a:solidFill>
              </a:rPr>
              <a:t>Home</a:t>
            </a:r>
          </a:p>
          <a:p>
            <a:r>
              <a:rPr lang="de-DE" dirty="0" err="1" smtClean="0"/>
              <a:t>GitFlow</a:t>
            </a:r>
            <a:r>
              <a:rPr lang="de-DE" dirty="0" smtClean="0"/>
              <a:t> Implementierung für </a:t>
            </a:r>
            <a:r>
              <a:rPr lang="de-DE" dirty="0" err="1" smtClean="0"/>
              <a:t>Maven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Konfiguration im POM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KONFIGURATION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Beispiel 1</a:t>
            </a:r>
          </a:p>
          <a:p>
            <a:r>
              <a:rPr lang="de-DE" dirty="0" smtClean="0"/>
              <a:t>Beispiel 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438ECC"/>
                </a:solidFill>
                <a:hlinkClick r:id="rId2"/>
              </a:rPr>
              <a:t>https://bitbucket.org/atlassian/jgit-flow/wiki/</a:t>
            </a:r>
            <a:r>
              <a:rPr lang="de-DE" dirty="0" smtClean="0">
                <a:solidFill>
                  <a:srgbClr val="438ECC"/>
                </a:solidFill>
                <a:hlinkClick r:id="rId2"/>
              </a:rPr>
              <a:t>Home</a:t>
            </a:r>
            <a:endParaRPr lang="de-DE" dirty="0" smtClean="0">
              <a:solidFill>
                <a:srgbClr val="438ECC"/>
              </a:solidFill>
            </a:endParaRPr>
          </a:p>
          <a:p>
            <a:r>
              <a:rPr lang="de-DE" dirty="0" smtClean="0"/>
              <a:t>Umsetzung der </a:t>
            </a:r>
            <a:r>
              <a:rPr lang="de-DE" dirty="0" err="1" smtClean="0"/>
              <a:t>GitFlow</a:t>
            </a:r>
            <a:r>
              <a:rPr lang="de-DE" dirty="0" smtClean="0"/>
              <a:t> Toolsuite für </a:t>
            </a:r>
            <a:r>
              <a:rPr lang="de-DE" dirty="0" err="1" smtClean="0"/>
              <a:t>Maven</a:t>
            </a:r>
            <a:endParaRPr lang="de-DE" dirty="0" smtClean="0"/>
          </a:p>
          <a:p>
            <a:r>
              <a:rPr lang="de-DE" dirty="0" smtClean="0"/>
              <a:t>Kein „Standard“</a:t>
            </a:r>
          </a:p>
          <a:p>
            <a:r>
              <a:rPr lang="de-DE" dirty="0" err="1" smtClean="0"/>
              <a:t>GitFlow</a:t>
            </a:r>
            <a:r>
              <a:rPr lang="de-DE" dirty="0" smtClean="0"/>
              <a:t>-Aktionen einfacher über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r>
              <a:rPr lang="de-DE" dirty="0" smtClean="0"/>
              <a:t>(?)</a:t>
            </a:r>
          </a:p>
          <a:p>
            <a:r>
              <a:rPr lang="de-DE" dirty="0" smtClean="0"/>
              <a:t>Release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Noch Fragen?</a:t>
            </a:r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dirty="0" err="1" smtClean="0">
                <a:solidFill>
                  <a:srgbClr val="009587"/>
                </a:solidFill>
                <a:latin typeface="Courier"/>
                <a:cs typeface="Courier"/>
              </a:rPr>
              <a:t>git</a:t>
            </a:r>
            <a:r>
              <a:rPr lang="de-DE" dirty="0" smtClean="0">
                <a:solidFill>
                  <a:srgbClr val="009587"/>
                </a:solidFill>
                <a:latin typeface="Courier"/>
                <a:cs typeface="Courier"/>
              </a:rPr>
              <a:t> </a:t>
            </a:r>
            <a:r>
              <a:rPr lang="de-DE" dirty="0" err="1">
                <a:solidFill>
                  <a:srgbClr val="009587"/>
                </a:solidFill>
                <a:latin typeface="Courier"/>
                <a:cs typeface="Courier"/>
              </a:rPr>
              <a:t>help</a:t>
            </a:r>
            <a:r>
              <a:rPr lang="de-DE" dirty="0">
                <a:solidFill>
                  <a:srgbClr val="009587"/>
                </a:solidFill>
                <a:latin typeface="Courier"/>
                <a:cs typeface="Courier"/>
              </a:rPr>
              <a:t> </a:t>
            </a:r>
            <a:r>
              <a:rPr lang="de-DE" i="1" dirty="0" err="1">
                <a:solidFill>
                  <a:srgbClr val="009587"/>
                </a:solidFill>
                <a:latin typeface="Courier"/>
                <a:cs typeface="Courier"/>
              </a:rPr>
              <a:t>cmd</a:t>
            </a: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dirty="0" err="1" smtClean="0">
                <a:solidFill>
                  <a:srgbClr val="009587"/>
                </a:solidFill>
                <a:latin typeface="Courier"/>
                <a:cs typeface="Courier"/>
              </a:rPr>
              <a:t>git</a:t>
            </a:r>
            <a:r>
              <a:rPr lang="de-DE" dirty="0" smtClean="0">
                <a:solidFill>
                  <a:srgbClr val="009587"/>
                </a:solidFill>
                <a:latin typeface="Courier"/>
                <a:cs typeface="Courier"/>
              </a:rPr>
              <a:t> </a:t>
            </a:r>
            <a:r>
              <a:rPr lang="de-DE" i="1" dirty="0" err="1">
                <a:solidFill>
                  <a:srgbClr val="009587"/>
                </a:solidFill>
                <a:latin typeface="Courier"/>
                <a:cs typeface="Courier"/>
              </a:rPr>
              <a:t>cmd</a:t>
            </a:r>
            <a:r>
              <a:rPr lang="de-DE" dirty="0">
                <a:solidFill>
                  <a:srgbClr val="009587"/>
                </a:solidFill>
                <a:latin typeface="Courier"/>
                <a:cs typeface="Courier"/>
              </a:rPr>
              <a:t> --</a:t>
            </a:r>
            <a:r>
              <a:rPr lang="de-DE" dirty="0" err="1">
                <a:solidFill>
                  <a:srgbClr val="009587"/>
                </a:solidFill>
                <a:latin typeface="Courier"/>
                <a:cs typeface="Courier"/>
              </a:rPr>
              <a:t>help</a:t>
            </a:r>
            <a:endParaRPr lang="de-DE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09587"/>
                </a:solidFill>
                <a:latin typeface="Courier"/>
                <a:cs typeface="Courier"/>
              </a:rPr>
              <a:t>man </a:t>
            </a:r>
            <a:r>
              <a:rPr lang="de-DE" dirty="0" err="1">
                <a:solidFill>
                  <a:srgbClr val="009587"/>
                </a:solidFill>
                <a:latin typeface="Courier"/>
                <a:cs typeface="Courier"/>
              </a:rPr>
              <a:t>git-</a:t>
            </a:r>
            <a:r>
              <a:rPr lang="de-DE" i="1" dirty="0" err="1" smtClean="0">
                <a:solidFill>
                  <a:srgbClr val="009587"/>
                </a:solidFill>
                <a:latin typeface="Courier"/>
                <a:cs typeface="Courier"/>
              </a:rPr>
              <a:t>cmd</a:t>
            </a: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sz="1700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115" name="Shape 115"/>
          <p:cNvSpPr/>
          <p:nvPr/>
        </p:nvSpPr>
        <p:spPr>
          <a:xfrm>
            <a:off x="3464719" y="623292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DEZENTRALES REPOSITORY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>
              <a:defRPr/>
            </a:pPr>
            <a:r>
              <a:rPr lang="de-DE" dirty="0"/>
              <a:t>Anzeige von beliebigen Objekten (</a:t>
            </a:r>
            <a:r>
              <a:rPr lang="de-DE" dirty="0" err="1"/>
              <a:t>blob,tree,commit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 err="1"/>
              <a:t>cat</a:t>
            </a:r>
            <a:r>
              <a:rPr lang="de-DE" dirty="0"/>
              <a:t>-file -p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r>
              <a:rPr lang="de-DE" dirty="0"/>
              <a:t>Anzeige eines </a:t>
            </a:r>
            <a:r>
              <a:rPr lang="de-DE" dirty="0" err="1"/>
              <a:t>Trees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ls-tree</a:t>
            </a:r>
            <a:r>
              <a:rPr lang="de-DE" dirty="0"/>
              <a:t> -</a:t>
            </a:r>
            <a:r>
              <a:rPr lang="de-DE" dirty="0" err="1"/>
              <a:t>r</a:t>
            </a:r>
            <a:r>
              <a:rPr lang="de-DE" dirty="0"/>
              <a:t> -t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r>
              <a:rPr lang="de-DE" dirty="0"/>
              <a:t>Neues Commit zusammenstellen:</a:t>
            </a:r>
            <a:br>
              <a:rPr lang="de-DE" dirty="0"/>
            </a:br>
            <a:r>
              <a:rPr lang="de-DE" dirty="0" err="1"/>
              <a:t>commit-tree</a:t>
            </a:r>
            <a:r>
              <a:rPr lang="de-DE" dirty="0"/>
              <a:t> -p &lt;</a:t>
            </a:r>
            <a:r>
              <a:rPr lang="de-DE" dirty="0" err="1"/>
              <a:t>parent</a:t>
            </a:r>
            <a:r>
              <a:rPr lang="de-DE" dirty="0"/>
              <a:t>&gt; -m &lt;</a:t>
            </a:r>
            <a:r>
              <a:rPr lang="de-DE" dirty="0" err="1"/>
              <a:t>message</a:t>
            </a:r>
            <a:r>
              <a:rPr lang="de-DE" dirty="0"/>
              <a:t>&gt; &lt;</a:t>
            </a:r>
            <a:r>
              <a:rPr lang="de-DE" dirty="0" err="1"/>
              <a:t>tree</a:t>
            </a:r>
            <a:r>
              <a:rPr lang="de-DE" dirty="0"/>
              <a:t>&gt;</a:t>
            </a:r>
          </a:p>
          <a:p>
            <a:r>
              <a:rPr lang="de-DE" dirty="0"/>
              <a:t>Objekt </a:t>
            </a:r>
            <a:r>
              <a:rPr lang="de-DE" dirty="0" err="1"/>
              <a:t>Id</a:t>
            </a:r>
            <a:r>
              <a:rPr lang="de-DE" dirty="0"/>
              <a:t> erzeugen / Objekt speichern</a:t>
            </a:r>
            <a:br>
              <a:rPr lang="de-DE" dirty="0"/>
            </a:br>
            <a:r>
              <a:rPr lang="de-DE" dirty="0"/>
              <a:t>hash-</a:t>
            </a:r>
            <a:r>
              <a:rPr lang="de-DE" dirty="0" err="1"/>
              <a:t>object</a:t>
            </a:r>
            <a:r>
              <a:rPr lang="de-DE" dirty="0"/>
              <a:t> / hash-</a:t>
            </a:r>
            <a:r>
              <a:rPr lang="de-DE" dirty="0" err="1"/>
              <a:t>object</a:t>
            </a:r>
            <a:r>
              <a:rPr lang="de-DE" dirty="0"/>
              <a:t> -</a:t>
            </a:r>
            <a:r>
              <a:rPr lang="de-DE" dirty="0" err="1"/>
              <a:t>w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finden:</a:t>
            </a:r>
            <a:br>
              <a:rPr lang="de-DE" dirty="0"/>
            </a:br>
            <a:r>
              <a:rPr lang="de-DE" dirty="0" err="1"/>
              <a:t>fsck</a:t>
            </a:r>
            <a:r>
              <a:rPr lang="de-DE" dirty="0"/>
              <a:t> –</a:t>
            </a:r>
            <a:r>
              <a:rPr lang="de-DE" dirty="0" err="1"/>
              <a:t>unreachable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aufräumen:</a:t>
            </a:r>
            <a:br>
              <a:rPr lang="de-DE" dirty="0"/>
            </a:br>
            <a:r>
              <a:rPr lang="de-DE" dirty="0" err="1"/>
              <a:t>gc</a:t>
            </a:r>
            <a:r>
              <a:rPr lang="de-DE" dirty="0"/>
              <a:t> [--</a:t>
            </a:r>
            <a:r>
              <a:rPr lang="de-DE" dirty="0" err="1"/>
              <a:t>prune</a:t>
            </a:r>
            <a:r>
              <a:rPr lang="de-DE" dirty="0"/>
              <a:t>=all]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Objektdatabase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5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5186240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/>
              <a:t>Verzweigungen - </a:t>
            </a:r>
            <a:r>
              <a:rPr lang="de-DE" sz="3600" spc="-105" dirty="0" err="1"/>
              <a:t>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anzeigen: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-v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 [&lt;start-</a:t>
            </a:r>
            <a:r>
              <a:rPr lang="de-DE" dirty="0" err="1"/>
              <a:t>commit</a:t>
            </a:r>
            <a:r>
              <a:rPr lang="de-DE" dirty="0"/>
              <a:t>&gt;]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wechseln:</a:t>
            </a:r>
            <a:br>
              <a:rPr lang="de-DE" dirty="0"/>
            </a:br>
            <a:r>
              <a:rPr lang="de-DE" dirty="0" err="1"/>
              <a:t>checkout</a:t>
            </a:r>
            <a:r>
              <a:rPr lang="de-DE" dirty="0"/>
              <a:t>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löschen: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-d | -D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/>
              <a:t>Tag anzeigen:</a:t>
            </a:r>
            <a:br>
              <a:rPr lang="de-DE" dirty="0"/>
            </a:br>
            <a:r>
              <a:rPr lang="de-DE" dirty="0"/>
              <a:t>tag -v</a:t>
            </a:r>
          </a:p>
          <a:p>
            <a:pPr lvl="0">
              <a:defRPr/>
            </a:pPr>
            <a:r>
              <a:rPr lang="de-DE" dirty="0"/>
              <a:t>Tag anlegen:</a:t>
            </a:r>
            <a:br>
              <a:rPr lang="de-DE" dirty="0"/>
            </a:br>
            <a:r>
              <a:rPr lang="de-DE" dirty="0"/>
              <a:t>tag -a &lt;</a:t>
            </a:r>
            <a:r>
              <a:rPr lang="de-DE" dirty="0" err="1"/>
              <a:t>name</a:t>
            </a:r>
            <a:r>
              <a:rPr lang="de-DE" dirty="0"/>
              <a:t>&gt; &lt;</a:t>
            </a:r>
            <a:r>
              <a:rPr lang="de-DE" dirty="0" err="1"/>
              <a:t>commit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Branches</a:t>
            </a:r>
            <a:r>
              <a:rPr lang="de-DE" dirty="0" smtClean="0"/>
              <a:t> /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939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dirty="0"/>
              <a:t>Anzeige: 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--stage</a:t>
            </a:r>
          </a:p>
          <a:p>
            <a:pPr lvl="0">
              <a:defRPr/>
            </a:pPr>
            <a:r>
              <a:rPr lang="de-DE" dirty="0"/>
              <a:t>Datei/Änderungen zum Index hinzufügen: </a:t>
            </a:r>
            <a:br>
              <a:rPr lang="de-DE" dirty="0"/>
            </a:br>
            <a:r>
              <a:rPr lang="de-DE" dirty="0" err="1"/>
              <a:t>add</a:t>
            </a:r>
            <a:r>
              <a:rPr lang="de-DE" dirty="0"/>
              <a:t> / update-index</a:t>
            </a:r>
          </a:p>
          <a:p>
            <a:pPr lvl="0">
              <a:defRPr/>
            </a:pPr>
            <a:r>
              <a:rPr lang="de-DE" dirty="0"/>
              <a:t>Index leeren: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--</a:t>
            </a:r>
            <a:r>
              <a:rPr lang="de-DE" dirty="0" err="1"/>
              <a:t>empty</a:t>
            </a:r>
            <a:endParaRPr lang="de-DE" dirty="0"/>
          </a:p>
          <a:p>
            <a:pPr lvl="0">
              <a:defRPr/>
            </a:pPr>
            <a:r>
              <a:rPr lang="de-DE" dirty="0"/>
              <a:t>Index mit </a:t>
            </a:r>
            <a:r>
              <a:rPr lang="de-DE" dirty="0" err="1"/>
              <a:t>Tree</a:t>
            </a:r>
            <a:r>
              <a:rPr lang="de-DE" dirty="0"/>
              <a:t> füllen / vereinigen: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–m -i --</a:t>
            </a:r>
            <a:r>
              <a:rPr lang="de-DE" dirty="0" err="1"/>
              <a:t>prefix</a:t>
            </a:r>
            <a:r>
              <a:rPr lang="de-DE" dirty="0"/>
              <a:t> &lt;</a:t>
            </a:r>
            <a:r>
              <a:rPr lang="de-DE" dirty="0" err="1"/>
              <a:t>path</a:t>
            </a:r>
            <a:r>
              <a:rPr lang="de-DE" dirty="0"/>
              <a:t>&gt;/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Tree</a:t>
            </a:r>
            <a:r>
              <a:rPr lang="de-DE" dirty="0"/>
              <a:t> schreiben: </a:t>
            </a:r>
            <a:br>
              <a:rPr lang="de-DE" dirty="0"/>
            </a:br>
            <a:r>
              <a:rPr lang="de-DE" dirty="0" err="1"/>
              <a:t>write-tree</a:t>
            </a:r>
            <a:endParaRPr lang="de-DE" dirty="0"/>
          </a:p>
          <a:p>
            <a:pPr lvl="0"/>
            <a:r>
              <a:rPr lang="de-DE" dirty="0"/>
              <a:t>„</a:t>
            </a:r>
            <a:r>
              <a:rPr lang="de-DE" dirty="0" err="1"/>
              <a:t>Getrackte</a:t>
            </a:r>
            <a:r>
              <a:rPr lang="de-DE" dirty="0"/>
              <a:t>“ Dateien ignorieren: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no-assume-unchanged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</a:p>
          <a:p>
            <a:pPr lvl="0"/>
            <a:r>
              <a:rPr lang="de-DE" dirty="0"/>
              <a:t>Ignorierte Dateien anzeigen: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-v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67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de-DE" dirty="0"/>
              <a:t>Alle </a:t>
            </a:r>
            <a:r>
              <a:rPr lang="de-DE" dirty="0" err="1"/>
              <a:t>Refs</a:t>
            </a:r>
            <a:r>
              <a:rPr lang="de-DE" dirty="0"/>
              <a:t> anzeigen (siehe .</a:t>
            </a:r>
            <a:r>
              <a:rPr lang="de-DE" dirty="0" err="1"/>
              <a:t>git</a:t>
            </a:r>
            <a:r>
              <a:rPr lang="de-DE" dirty="0"/>
              <a:t>/</a:t>
            </a:r>
            <a:r>
              <a:rPr lang="de-DE" dirty="0" err="1"/>
              <a:t>refs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</a:t>
            </a:r>
            <a:r>
              <a:rPr lang="de-DE" dirty="0" err="1"/>
              <a:t>head</a:t>
            </a:r>
            <a:endParaRPr lang="de-DE" dirty="0"/>
          </a:p>
          <a:p>
            <a:pPr lvl="0">
              <a:defRPr/>
            </a:pPr>
            <a:r>
              <a:rPr lang="de-DE" dirty="0" err="1"/>
              <a:t>Annotated</a:t>
            </a:r>
            <a:r>
              <a:rPr lang="de-DE" dirty="0"/>
              <a:t> Tags </a:t>
            </a:r>
            <a:r>
              <a:rPr lang="de-DE" dirty="0" err="1"/>
              <a:t>dereferenzieren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--tags --</a:t>
            </a:r>
            <a:r>
              <a:rPr lang="de-DE" dirty="0" err="1"/>
              <a:t>dereference</a:t>
            </a:r>
            <a:endParaRPr lang="de-DE" dirty="0"/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explizit aktualisieren:</a:t>
            </a:r>
            <a:br>
              <a:rPr lang="de-DE" dirty="0"/>
            </a:br>
            <a:r>
              <a:rPr lang="de-DE" dirty="0"/>
              <a:t>update-</a:t>
            </a:r>
            <a:r>
              <a:rPr lang="de-DE" dirty="0" err="1"/>
              <a:t>ref</a:t>
            </a:r>
            <a:r>
              <a:rPr lang="de-DE" dirty="0"/>
              <a:t> &lt;</a:t>
            </a:r>
            <a:r>
              <a:rPr lang="de-DE" dirty="0" err="1"/>
              <a:t>full-ref</a:t>
            </a:r>
            <a:r>
              <a:rPr lang="de-DE" dirty="0"/>
              <a:t>&gt;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+ </a:t>
            </a:r>
            <a:r>
              <a:rPr lang="de-DE" dirty="0" err="1"/>
              <a:t>Worktree</a:t>
            </a:r>
            <a:r>
              <a:rPr lang="de-DE" dirty="0"/>
              <a:t> des aktuellen </a:t>
            </a:r>
            <a:r>
              <a:rPr lang="de-DE" dirty="0" err="1"/>
              <a:t>Branches</a:t>
            </a:r>
            <a:r>
              <a:rPr lang="de-DE" dirty="0"/>
              <a:t> setzen:</a:t>
            </a:r>
            <a:br>
              <a:rPr lang="de-DE" dirty="0"/>
            </a:br>
            <a:r>
              <a:rPr lang="de-DE" dirty="0" err="1"/>
              <a:t>reset</a:t>
            </a:r>
            <a:r>
              <a:rPr lang="de-DE" dirty="0"/>
              <a:t> [--</a:t>
            </a:r>
            <a:r>
              <a:rPr lang="de-DE" dirty="0" err="1"/>
              <a:t>hard</a:t>
            </a:r>
            <a:r>
              <a:rPr lang="de-DE" dirty="0"/>
              <a:t>|--soft] &lt;</a:t>
            </a:r>
            <a:r>
              <a:rPr lang="de-DE" dirty="0" err="1"/>
              <a:t>sha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-Änderungen nachvollziehen:</a:t>
            </a:r>
            <a:br>
              <a:rPr lang="de-DE" dirty="0"/>
            </a:br>
            <a:r>
              <a:rPr lang="de-DE" dirty="0" err="1"/>
              <a:t>ref</a:t>
            </a:r>
            <a:r>
              <a:rPr lang="de-DE" dirty="0"/>
              <a:t>-log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205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HEAD</a:t>
            </a:r>
          </a:p>
          <a:p>
            <a:r>
              <a:rPr lang="de-DE" dirty="0" smtClean="0"/>
              <a:t>ORIG_HEAD</a:t>
            </a:r>
          </a:p>
          <a:p>
            <a:r>
              <a:rPr lang="de-DE" dirty="0" smtClean="0"/>
              <a:t>FETCH_HEAD</a:t>
            </a:r>
          </a:p>
          <a:p>
            <a:r>
              <a:rPr lang="de-DE" dirty="0" smtClean="0"/>
              <a:t>MERGE_HEAD</a:t>
            </a:r>
          </a:p>
          <a:p>
            <a:r>
              <a:rPr lang="de-DE" dirty="0" smtClean="0"/>
              <a:t>CHERRY_PICK_HEAD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 II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728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/>
              <a:t>Während der Konfliktbearbeitung</a:t>
            </a:r>
            <a:endParaRPr lang="de-DE" sz="1400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(Auch außerhalb von 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nutzbar)</a:t>
            </a:r>
            <a:endParaRPr lang="de-DE" sz="1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39552" y="4653136"/>
            <a:ext cx="2095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Source: </a:t>
            </a:r>
            <a:r>
              <a:rPr lang="de-DE" dirty="0" err="1" smtClean="0"/>
              <a:t>fetch</a:t>
            </a:r>
            <a:r>
              <a:rPr lang="de-DE" dirty="0" smtClean="0"/>
              <a:t> + push</a:t>
            </a:r>
          </a:p>
          <a:p>
            <a:r>
              <a:rPr lang="de-DE" dirty="0" err="1" smtClean="0"/>
              <a:t>Dest</a:t>
            </a:r>
            <a:r>
              <a:rPr lang="de-DE" dirty="0" smtClean="0"/>
              <a:t>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+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heads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+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/tags/*: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/tags/*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push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heads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qa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  <a:endParaRPr lang="de-DE" sz="2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  <a:endParaRPr lang="de-DE" sz="2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>
                <a:solidFill>
                  <a:srgbClr val="F05033"/>
                </a:solidFill>
              </a:rPr>
              <a:t>Grafik Tracking </a:t>
            </a:r>
            <a:r>
              <a:rPr lang="de-DE" dirty="0" err="1" smtClean="0">
                <a:solidFill>
                  <a:srgbClr val="F05033"/>
                </a:solidFill>
              </a:rPr>
              <a:t>Branches</a:t>
            </a:r>
            <a:r>
              <a:rPr lang="de-DE" dirty="0" smtClean="0">
                <a:solidFill>
                  <a:srgbClr val="F05033"/>
                </a:solidFill>
              </a:rPr>
              <a:t>!!!!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-</a:t>
            </a:r>
            <a:r>
              <a:rPr lang="de-DE" dirty="0" err="1" smtClean="0"/>
              <a:t>vv</a:t>
            </a:r>
            <a:r>
              <a:rPr lang="de-DE" dirty="0" smtClean="0"/>
              <a:t> </a:t>
            </a:r>
          </a:p>
          <a:p>
            <a:pPr marL="0" indent="0">
              <a:buNone/>
            </a:pPr>
            <a:r>
              <a:rPr lang="de-DE" dirty="0" smtClean="0"/>
              <a:t>Zeigt Verbindungen zu den Tracking-</a:t>
            </a:r>
            <a:r>
              <a:rPr lang="de-DE" dirty="0" err="1" smtClean="0"/>
              <a:t>Branches</a:t>
            </a:r>
            <a:r>
              <a:rPr lang="de-DE" dirty="0" smtClean="0"/>
              <a:t> an</a:t>
            </a:r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-</a:t>
            </a:r>
            <a:r>
              <a:rPr lang="de-DE" dirty="0" err="1" smtClean="0"/>
              <a:t>va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PULL =&gt; FETCH / MERGE</a:t>
            </a:r>
          </a:p>
          <a:p>
            <a:endParaRPr lang="de-DE" dirty="0"/>
          </a:p>
          <a:p>
            <a:r>
              <a:rPr lang="de-DE" dirty="0" smtClean="0"/>
              <a:t>GRAFIK!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WTF ??!!!?!?!?!?!?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</a:t>
            </a:r>
            <a:r>
              <a:rPr lang="de-DE" dirty="0" err="1" smtClean="0"/>
              <a:t>Workflows</a:t>
            </a:r>
            <a:r>
              <a:rPr lang="de-DE" dirty="0" smtClean="0"/>
              <a:t> in der Entwicklung</a:t>
            </a:r>
            <a:endParaRPr lang="de-DE" dirty="0"/>
          </a:p>
        </p:txBody>
      </p:sp>
      <p:pic>
        <p:nvPicPr>
          <p:cNvPr id="6" name="Bild 5" descr="photosmart-nachliefer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4" y="1179616"/>
            <a:ext cx="5674784" cy="46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:p14="http://schemas.microsoft.com/office/powerpoint/2010/main" val="261604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623460" y="5013176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122332" y="1041400"/>
            <a:ext cx="3705783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Änderungen von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werden in neue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kopiert</a:t>
            </a:r>
          </a:p>
          <a:p>
            <a:r>
              <a:rPr lang="de-DE" dirty="0" smtClean="0">
                <a:cs typeface="Courier New"/>
              </a:rPr>
              <a:t>Der aktuelle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wird verschoben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747019" y="5272497"/>
            <a:ext cx="7822376" cy="97812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--rebase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908720"/>
            <a:ext cx="4400132" cy="414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Rebase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78" y="1041401"/>
            <a:ext cx="3629606" cy="400080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1"/>
            <a:ext cx="3542712" cy="4320296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>
                <a:solidFill>
                  <a:srgbClr val="FF0000"/>
                </a:solidFill>
                <a:cs typeface="Courier New"/>
              </a:rPr>
              <a:t>Bild ersetzen mit </a:t>
            </a:r>
            <a:r>
              <a:rPr lang="de-DE" dirty="0" err="1" smtClean="0">
                <a:solidFill>
                  <a:srgbClr val="FF0000"/>
                </a:solidFill>
                <a:cs typeface="Courier New"/>
              </a:rPr>
              <a:t>Rebase-Variante</a:t>
            </a:r>
            <a:endParaRPr lang="de-DE" dirty="0" smtClean="0">
              <a:solidFill>
                <a:srgbClr val="FF0000"/>
              </a:solidFill>
              <a:cs typeface="Courier New"/>
            </a:endParaRPr>
          </a:p>
          <a:p>
            <a:r>
              <a:rPr lang="de-DE" dirty="0" smtClean="0">
                <a:cs typeface="Courier New"/>
              </a:rPr>
              <a:t>Lineare Historie</a:t>
            </a:r>
          </a:p>
          <a:p>
            <a:r>
              <a:rPr lang="de-DE" dirty="0" err="1" smtClean="0">
                <a:cs typeface="Courier New"/>
              </a:rPr>
              <a:t>Commit-Reihenfolge</a:t>
            </a:r>
            <a:r>
              <a:rPr lang="de-DE" dirty="0" smtClean="0">
                <a:cs typeface="Courier New"/>
              </a:rPr>
              <a:t> entspricht nicht der zeitlichen Reihenfolge</a:t>
            </a:r>
          </a:p>
          <a:p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führt </a:t>
            </a:r>
            <a:r>
              <a:rPr lang="de-DE" dirty="0" err="1" smtClean="0">
                <a:cs typeface="Courier New"/>
              </a:rPr>
              <a:t>u.U</a:t>
            </a:r>
            <a:r>
              <a:rPr lang="de-DE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dirty="0" smtClean="0"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509682" y="5092345"/>
            <a:ext cx="8318433" cy="120841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pull.rebase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			#Immer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branch.autosetuprebase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#Neue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Branches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305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Bei Konflikten die Dateien editieren und zum Index hinzufügen. Anschließend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fortsetzen.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Commit</a:t>
            </a:r>
            <a:r>
              <a:rPr lang="de-DE" sz="2400" dirty="0" smtClean="0">
                <a:cs typeface="Courier New"/>
              </a:rPr>
              <a:t> überspringen.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abbrechen.</a:t>
            </a:r>
          </a:p>
          <a:p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Rebase</a:t>
            </a:r>
            <a:r>
              <a:rPr lang="de-DE" dirty="0" smtClean="0"/>
              <a:t> durchführen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747019" y="1144131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747019" y="2700865"/>
            <a:ext cx="7822376" cy="86360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foo.txt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--continue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747019" y="4080936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--skip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747019" y="5393245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--abort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88119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/>
          <a:lstStyle/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kopiert ein oder mehrere </a:t>
            </a:r>
            <a:r>
              <a:rPr lang="de-DE" dirty="0" err="1" smtClean="0">
                <a:cs typeface="Courier New"/>
              </a:rPr>
              <a:t>Commits</a:t>
            </a:r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Jedes </a:t>
            </a:r>
            <a:r>
              <a:rPr lang="de-DE" dirty="0" err="1" smtClean="0">
                <a:cs typeface="Courier New"/>
              </a:rPr>
              <a:t>Commit</a:t>
            </a:r>
            <a:r>
              <a:rPr lang="de-DE" dirty="0" smtClean="0">
                <a:cs typeface="Courier New"/>
              </a:rPr>
              <a:t> hat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um bei </a:t>
            </a: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den originalen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den aktuellen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zu unterscheiden</a:t>
            </a:r>
            <a:endParaRPr lang="de-DE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Cherry-Pick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Abgerundetes Rechteck 12"/>
          <p:cNvSpPr/>
          <p:nvPr/>
        </p:nvSpPr>
        <p:spPr>
          <a:xfrm>
            <a:off x="596621" y="1178164"/>
            <a:ext cx="7822376" cy="72695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a2e1278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613323" y="2941232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HEAD..release1</a:t>
            </a:r>
          </a:p>
        </p:txBody>
      </p:sp>
    </p:spTree>
    <p:extLst>
      <p:ext uri="{BB962C8B-B14F-4D97-AF65-F5344CB8AC3E}">
        <p14:creationId xmlns:p14="http://schemas.microsoft.com/office/powerpoint/2010/main" val="237045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</a:t>
            </a:r>
            <a:r>
              <a:rPr lang="de-DE" dirty="0" err="1" smtClean="0"/>
              <a:t>Rebase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596621" y="1077895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–i HEAD~4</a:t>
            </a:r>
          </a:p>
        </p:txBody>
      </p:sp>
      <p:pic>
        <p:nvPicPr>
          <p:cNvPr id="9" name="Bild 8" descr="Bildschirmfoto 2014-10-03 um 09.59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82" y="1878013"/>
            <a:ext cx="6819746" cy="411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1343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r>
              <a:rPr lang="de-DE" dirty="0" smtClean="0"/>
              <a:t> für </a:t>
            </a:r>
            <a:r>
              <a:rPr lang="de-DE" dirty="0" err="1" smtClean="0"/>
              <a:t>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können gut als </a:t>
            </a:r>
            <a:r>
              <a:rPr lang="de-DE" dirty="0" err="1" smtClean="0">
                <a:cs typeface="Courier New"/>
              </a:rPr>
              <a:t>Review-Werkzeug</a:t>
            </a:r>
            <a:r>
              <a:rPr lang="de-DE" dirty="0" smtClean="0">
                <a:cs typeface="Courier New"/>
              </a:rPr>
              <a:t> benutzt werden</a:t>
            </a:r>
          </a:p>
          <a:p>
            <a:r>
              <a:rPr lang="de-DE" dirty="0" err="1" smtClean="0">
                <a:cs typeface="Courier New"/>
              </a:rPr>
              <a:t>Continuous</a:t>
            </a:r>
            <a:r>
              <a:rPr lang="de-DE" dirty="0" smtClean="0">
                <a:cs typeface="Courier New"/>
              </a:rPr>
              <a:t> Integration Server (Jenkins, etc) unterstützen das Bauen von </a:t>
            </a:r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</a:t>
            </a:r>
            <a:r>
              <a:rPr lang="de-DE" smtClean="0">
                <a:cs typeface="Courier New"/>
              </a:rPr>
              <a:t>(temporäres Merge</a:t>
            </a:r>
            <a:r>
              <a:rPr lang="de-DE" dirty="0" err="1" smtClean="0">
                <a:cs typeface="Courier New"/>
              </a:rPr>
              <a:t>-Commit</a:t>
            </a:r>
            <a:r>
              <a:rPr lang="de-DE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133389"/>
            <a:ext cx="7291771" cy="32823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4792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hlinkClick r:id="rId2"/>
              </a:rPr>
              <a:t>http://nvie.com/posts/a-successful-git-branching-model/</a:t>
            </a:r>
            <a:endParaRPr lang="de-DE" dirty="0"/>
          </a:p>
          <a:p>
            <a:r>
              <a:rPr lang="de-DE" dirty="0" smtClean="0"/>
              <a:t>Ein aktives Release, ein Release in Entwicklung</a:t>
            </a:r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8000"/>
                </a:solidFill>
              </a:rPr>
              <a:t>m</a:t>
            </a:r>
            <a:r>
              <a:rPr lang="de-DE" dirty="0" err="1" smtClean="0">
                <a:solidFill>
                  <a:srgbClr val="008000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8000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8000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5" y="1124744"/>
            <a:ext cx="8512232" cy="48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57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Features starten vom </a:t>
            </a:r>
            <a:r>
              <a:rPr lang="de-DE" dirty="0" err="1" smtClean="0"/>
              <a:t>develop-Branch</a:t>
            </a:r>
            <a:endParaRPr lang="de-DE" dirty="0" smtClean="0"/>
          </a:p>
          <a:p>
            <a:r>
              <a:rPr lang="de-DE" dirty="0" err="1" smtClean="0"/>
              <a:t>Prefix</a:t>
            </a:r>
            <a:r>
              <a:rPr lang="de-DE" dirty="0" smtClean="0"/>
              <a:t>: </a:t>
            </a:r>
            <a:r>
              <a:rPr lang="de-DE" dirty="0" err="1" smtClean="0"/>
              <a:t>feature</a:t>
            </a:r>
            <a:r>
              <a:rPr lang="de-DE" dirty="0" smtClean="0"/>
              <a:t>/*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-b </a:t>
            </a:r>
            <a:r>
              <a:rPr lang="de-DE" sz="2200" dirty="0" err="1" smtClean="0">
                <a:latin typeface="Courier New"/>
                <a:cs typeface="Courier New"/>
              </a:rPr>
              <a:t>feature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restApiErweitern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feature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restApiErweitern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–d </a:t>
            </a:r>
            <a:r>
              <a:rPr lang="de-DE" sz="2200" dirty="0" err="1" smtClean="0">
                <a:latin typeface="Courier New"/>
                <a:cs typeface="Courier New"/>
              </a:rPr>
              <a:t>features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restApiErweitern</a:t>
            </a:r>
            <a:endParaRPr lang="de-DE" sz="30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1 – FEATURE ENTWICKELN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Ein Release wird auf einem </a:t>
            </a:r>
            <a:r>
              <a:rPr lang="de-DE" dirty="0" err="1" smtClean="0">
                <a:solidFill>
                  <a:srgbClr val="009587"/>
                </a:solidFill>
              </a:rPr>
              <a:t>release</a:t>
            </a:r>
            <a:r>
              <a:rPr lang="de-DE" dirty="0" err="1" smtClean="0"/>
              <a:t>-Branch</a:t>
            </a:r>
            <a:r>
              <a:rPr lang="de-DE" dirty="0" smtClean="0"/>
              <a:t> stabilisiert</a:t>
            </a:r>
          </a:p>
          <a:p>
            <a:pPr lvl="1"/>
            <a:r>
              <a:rPr lang="de-DE" dirty="0" smtClean="0"/>
              <a:t>Bugs fixen</a:t>
            </a:r>
          </a:p>
          <a:p>
            <a:pPr lvl="1"/>
            <a:r>
              <a:rPr lang="de-DE" dirty="0" smtClean="0"/>
              <a:t>Dokumentation</a:t>
            </a:r>
          </a:p>
          <a:p>
            <a:pPr lvl="1"/>
            <a:r>
              <a:rPr lang="de-DE" dirty="0" err="1" smtClean="0"/>
              <a:t>Maven</a:t>
            </a:r>
            <a:r>
              <a:rPr lang="de-DE" dirty="0" smtClean="0"/>
              <a:t> POMs aktualisieren</a:t>
            </a:r>
          </a:p>
          <a:p>
            <a:r>
              <a:rPr lang="de-DE" dirty="0" smtClean="0"/>
              <a:t>Ab diesem Zeitpunkt findet auf </a:t>
            </a:r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Entwicklung für </a:t>
            </a:r>
            <a:r>
              <a:rPr lang="de-DE" i="1" dirty="0" smtClean="0"/>
              <a:t>nächstes</a:t>
            </a:r>
            <a:r>
              <a:rPr lang="de-DE" dirty="0" smtClean="0"/>
              <a:t> Release statt</a:t>
            </a:r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wird nach Abschluss auf </a:t>
            </a:r>
            <a:r>
              <a:rPr lang="de-DE" dirty="0" err="1" smtClean="0">
                <a:solidFill>
                  <a:srgbClr val="009587"/>
                </a:solidFill>
              </a:rPr>
              <a:t>master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/>
              <a:t>gemergt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–b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 </a:t>
            </a:r>
            <a:r>
              <a:rPr lang="de-DE" sz="2000" dirty="0" err="1" smtClean="0">
                <a:latin typeface="Courier New"/>
                <a:cs typeface="Courier New"/>
              </a:rPr>
              <a:t>develop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„stabilisieren“</a:t>
            </a: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</a:t>
            </a:r>
            <a:r>
              <a:rPr lang="de-DE" sz="2000" dirty="0" err="1" smtClean="0">
                <a:latin typeface="Courier New"/>
                <a:cs typeface="Courier New"/>
              </a:rPr>
              <a:t>abschliessen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master</a:t>
            </a: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merge</a:t>
            </a:r>
            <a:r>
              <a:rPr lang="de-DE" sz="2000" dirty="0" smtClean="0">
                <a:latin typeface="Courier New"/>
                <a:cs typeface="Courier New"/>
              </a:rPr>
              <a:t> 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tag [-s] –m „Release 1.0 fertiggestellt“ v1.0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develop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merge</a:t>
            </a:r>
            <a:r>
              <a:rPr lang="de-DE" sz="2000" dirty="0" smtClean="0">
                <a:latin typeface="Courier New"/>
                <a:cs typeface="Courier New"/>
              </a:rPr>
              <a:t> 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</a:t>
            </a:r>
            <a:r>
              <a:rPr lang="de-DE" sz="2000" dirty="0" err="1" smtClean="0">
                <a:latin typeface="Courier New"/>
                <a:cs typeface="Courier New"/>
              </a:rPr>
              <a:t>Ggf</a:t>
            </a:r>
            <a:r>
              <a:rPr lang="de-DE" sz="2000" dirty="0"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Hotfix aktualisieren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hotfix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merge</a:t>
            </a:r>
            <a:r>
              <a:rPr lang="de-DE" sz="2000" dirty="0" smtClean="0">
                <a:latin typeface="Courier New"/>
                <a:cs typeface="Courier New"/>
              </a:rPr>
              <a:t> 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</a:t>
            </a:r>
            <a:r>
              <a:rPr lang="de-DE" sz="2000" dirty="0" err="1" smtClean="0">
                <a:latin typeface="Courier New"/>
                <a:cs typeface="Courier New"/>
              </a:rPr>
              <a:t>release-Branch</a:t>
            </a:r>
            <a:r>
              <a:rPr lang="de-DE" sz="2000" dirty="0" smtClean="0">
                <a:latin typeface="Courier New"/>
                <a:cs typeface="Courier New"/>
              </a:rPr>
              <a:t> wird nicht mehr benötigt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–d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 (III)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12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Hot- oder </a:t>
            </a:r>
            <a:r>
              <a:rPr lang="de-DE" dirty="0" err="1" smtClean="0"/>
              <a:t>Bugfixes</a:t>
            </a:r>
            <a:r>
              <a:rPr lang="de-DE" dirty="0" smtClean="0"/>
              <a:t>: Reparaturen für aktuelles Release</a:t>
            </a:r>
          </a:p>
          <a:p>
            <a:r>
              <a:rPr lang="de-DE" dirty="0" err="1" smtClean="0"/>
              <a:t>Prefix</a:t>
            </a:r>
            <a:r>
              <a:rPr lang="de-DE" dirty="0" smtClean="0"/>
              <a:t>: </a:t>
            </a:r>
            <a:r>
              <a:rPr lang="de-DE" dirty="0" err="1" smtClean="0"/>
              <a:t>hotfix</a:t>
            </a:r>
            <a:r>
              <a:rPr lang="de-DE" dirty="0" smtClean="0"/>
              <a:t>/*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-b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tag [-s] –m „Release v1.1“ 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exceptionInRESTCall</a:t>
            </a:r>
            <a:endParaRPr lang="de-DE" sz="2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3 – HOTFIX ERSTELLEN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Hot- oder </a:t>
            </a:r>
            <a:r>
              <a:rPr lang="de-DE" dirty="0" err="1" smtClean="0"/>
              <a:t>Bugfixes</a:t>
            </a:r>
            <a:r>
              <a:rPr lang="de-DE" dirty="0" smtClean="0"/>
              <a:t>: Reparaturen für aktuelles Release</a:t>
            </a:r>
          </a:p>
          <a:p>
            <a:r>
              <a:rPr lang="de-DE" dirty="0" err="1" smtClean="0"/>
              <a:t>Prefix</a:t>
            </a:r>
            <a:r>
              <a:rPr lang="de-DE" dirty="0" smtClean="0"/>
              <a:t>: </a:t>
            </a:r>
            <a:r>
              <a:rPr lang="de-DE" dirty="0" err="1" smtClean="0"/>
              <a:t>hotfix</a:t>
            </a:r>
            <a:r>
              <a:rPr lang="de-DE" dirty="0" smtClean="0"/>
              <a:t>/*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-b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tag [-s] –m „Release v1.1“ 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exceptionInRESTCall</a:t>
            </a:r>
            <a:endParaRPr lang="de-DE" sz="2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SUPPORT FÜR ALTE VERSION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747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dirty="0" err="1">
                <a:latin typeface="Courier New"/>
                <a:cs typeface="Courier New"/>
              </a:rPr>
              <a:t>git</a:t>
            </a:r>
            <a:r>
              <a:rPr lang="de-DE" sz="1400" dirty="0">
                <a:latin typeface="Courier New"/>
                <a:cs typeface="Courier New"/>
              </a:rPr>
              <a:t> log --</a:t>
            </a:r>
            <a:r>
              <a:rPr lang="de-DE" sz="1400" dirty="0" err="1">
                <a:latin typeface="Courier New"/>
                <a:cs typeface="Courier New"/>
              </a:rPr>
              <a:t>oneline</a:t>
            </a:r>
            <a:r>
              <a:rPr lang="de-DE" sz="1400" dirty="0">
                <a:latin typeface="Courier New"/>
                <a:cs typeface="Courier New"/>
              </a:rPr>
              <a:t> --first-</a:t>
            </a:r>
            <a:r>
              <a:rPr lang="de-DE" sz="1400" dirty="0" err="1">
                <a:latin typeface="Courier New"/>
                <a:cs typeface="Courier New"/>
              </a:rPr>
              <a:t>parent</a:t>
            </a:r>
            <a:r>
              <a:rPr lang="de-DE" sz="1400" dirty="0">
                <a:latin typeface="Courier New"/>
                <a:cs typeface="Courier New"/>
              </a:rPr>
              <a:t> HEAD^..HEAD^2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0.2 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/v0.1'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r>
              <a:rPr lang="de-DE" dirty="0" smtClean="0"/>
              <a:t>An welchen Features wird gearbeitet?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/*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ls</a:t>
            </a:r>
            <a:r>
              <a:rPr lang="de-DE" dirty="0" smtClean="0"/>
              <a:t>-remote </a:t>
            </a:r>
            <a:r>
              <a:rPr lang="de-DE" dirty="0" err="1" smtClean="0"/>
              <a:t>feature</a:t>
            </a:r>
            <a:r>
              <a:rPr lang="de-DE" dirty="0" smtClean="0"/>
              <a:t>/*</a:t>
            </a:r>
          </a:p>
          <a:p>
            <a:r>
              <a:rPr lang="de-DE" dirty="0" smtClean="0"/>
              <a:t>Zurücknehmen von Änderungen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revert</a:t>
            </a:r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Hotfix-</a:t>
            </a:r>
            <a:r>
              <a:rPr lang="de-DE" dirty="0" err="1" smtClean="0"/>
              <a:t>Branch</a:t>
            </a:r>
            <a:endParaRPr lang="de-DE" dirty="0" smtClean="0"/>
          </a:p>
          <a:p>
            <a:pPr lvl="1"/>
            <a:r>
              <a:rPr lang="de-DE" dirty="0" smtClean="0"/>
              <a:t>Ein Hotfix-</a:t>
            </a:r>
            <a:r>
              <a:rPr lang="de-DE" dirty="0" err="1" smtClean="0"/>
              <a:t>Branch</a:t>
            </a:r>
            <a:r>
              <a:rPr lang="de-DE" dirty="0" smtClean="0"/>
              <a:t> ist ein Feature-</a:t>
            </a:r>
            <a:r>
              <a:rPr lang="de-DE" dirty="0" err="1" smtClean="0"/>
              <a:t>Branch</a:t>
            </a:r>
            <a:r>
              <a:rPr lang="de-DE" dirty="0" smtClean="0"/>
              <a:t> („</a:t>
            </a:r>
            <a:r>
              <a:rPr lang="de-DE" dirty="0" err="1" smtClean="0"/>
              <a:t>hotfix</a:t>
            </a:r>
            <a:r>
              <a:rPr lang="de-DE" dirty="0" smtClean="0"/>
              <a:t>/issue-666“)</a:t>
            </a:r>
          </a:p>
          <a:p>
            <a:r>
              <a:rPr lang="de-DE" dirty="0" smtClean="0"/>
              <a:t>Problem mit zurück </a:t>
            </a:r>
            <a:r>
              <a:rPr lang="de-DE" dirty="0" err="1" smtClean="0"/>
              <a:t>mergen</a:t>
            </a:r>
            <a:r>
              <a:rPr lang="de-DE" dirty="0" smtClean="0"/>
              <a:t>, während der Release-</a:t>
            </a:r>
            <a:r>
              <a:rPr lang="de-DE" dirty="0" err="1" smtClean="0"/>
              <a:t>Branch</a:t>
            </a:r>
            <a:r>
              <a:rPr lang="de-DE" dirty="0" smtClean="0"/>
              <a:t> aktiv ist:</a:t>
            </a:r>
          </a:p>
          <a:p>
            <a:pPr lvl="1"/>
            <a:r>
              <a:rPr lang="de-DE" dirty="0">
                <a:hlinkClick r:id="rId2"/>
              </a:rPr>
              <a:t>https://github.com/nvie/gitflow/issues/3#issuecomment-</a:t>
            </a:r>
            <a:r>
              <a:rPr lang="de-DE" dirty="0" smtClean="0">
                <a:hlinkClick r:id="rId2"/>
              </a:rPr>
              <a:t>170055</a:t>
            </a:r>
            <a:endParaRPr lang="de-DE" dirty="0" smtClean="0"/>
          </a:p>
          <a:p>
            <a:r>
              <a:rPr lang="de-DE" dirty="0" smtClean="0"/>
              <a:t>Multiple Hotfixes:</a:t>
            </a:r>
          </a:p>
          <a:p>
            <a:pPr lvl="1"/>
            <a:r>
              <a:rPr lang="de-DE" dirty="0">
                <a:hlinkClick r:id="rId3"/>
              </a:rPr>
              <a:t>http://robandlauren.com/2013/09/18/git-flow-managing-multiple-hotfixes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https://github.com/petervanderdoes/</a:t>
            </a:r>
            <a:r>
              <a:rPr lang="de-DE" dirty="0" smtClean="0">
                <a:hlinkClick r:id="rId4"/>
              </a:rPr>
              <a:t>gitflow</a:t>
            </a: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Support </a:t>
            </a:r>
            <a:r>
              <a:rPr lang="de-DE" dirty="0" err="1" smtClean="0"/>
              <a:t>Branches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>
                <a:hlinkClick r:id="rId5"/>
              </a:rPr>
              <a:t>http://www.syntevo.com/smartgit/documentation/6/show?page=git-</a:t>
            </a:r>
            <a:r>
              <a:rPr lang="de-DE" dirty="0" smtClean="0">
                <a:hlinkClick r:id="rId5"/>
              </a:rPr>
              <a:t>flow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>
                <a:hlinkClick r:id="rId6"/>
              </a:rPr>
              <a:t>https://groups.google.com/forum/#!topic/gitflow-users/</a:t>
            </a:r>
            <a:r>
              <a:rPr lang="de-DE" dirty="0" smtClean="0">
                <a:hlinkClick r:id="rId6"/>
              </a:rPr>
              <a:t>I9sErOSzYzE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3 - HOTFIXES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12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 - 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Hook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log --</a:t>
            </a:r>
            <a:r>
              <a:rPr lang="de-DE" dirty="0" err="1" smtClean="0"/>
              <a:t>grep</a:t>
            </a:r>
            <a:r>
              <a:rPr lang="de-DE" dirty="0" smtClean="0"/>
              <a:t>=„</a:t>
            </a:r>
            <a:r>
              <a:rPr lang="de-DE" dirty="0" err="1" smtClean="0"/>
              <a:t>feature</a:t>
            </a:r>
            <a:r>
              <a:rPr lang="de-DE" dirty="0" smtClean="0"/>
              <a:t>/“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FEATURE-ID IN COMMIT MSG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67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 smtClean="0">
                <a:hlinkClick r:id="rId2"/>
              </a:rPr>
              <a:t>Forking Workflow, Triangular Workflow, Integration Manager Workflow</a:t>
            </a:r>
            <a:endParaRPr lang="de-DE" dirty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r>
              <a:rPr lang="de-DE" dirty="0">
                <a:hlinkClick r:id="rId2"/>
              </a:rPr>
              <a:t>http://git-scm.com/book/en/Distributed-Git-Distributed-Workflows#Integration-Manager-Workflow</a:t>
            </a:r>
            <a:endParaRPr lang="de-DE" dirty="0" smtClean="0">
              <a:hlinkClick r:id="rId2"/>
            </a:endParaRPr>
          </a:p>
          <a:p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://www.sociomantic.com/blog/2014/05/git-triangular-workflow/#.</a:t>
            </a:r>
            <a:r>
              <a:rPr lang="de-DE" dirty="0" smtClean="0">
                <a:hlinkClick r:id="rId2"/>
              </a:rPr>
              <a:t>VCEg7yt_v0A</a:t>
            </a:r>
            <a:endParaRPr lang="de-DE" dirty="0" smtClean="0"/>
          </a:p>
          <a:p>
            <a:r>
              <a:rPr lang="de-DE" dirty="0">
                <a:hlinkClick r:id="rId3"/>
              </a:rPr>
              <a:t>https://github.com/sociomantic/git-</a:t>
            </a:r>
            <a:r>
              <a:rPr lang="de-DE" dirty="0" smtClean="0">
                <a:hlinkClick r:id="rId3"/>
              </a:rPr>
              <a:t>hub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https://www.atlassian.com/de/git/workflows#!workflow-</a:t>
            </a:r>
            <a:r>
              <a:rPr lang="de-DE" dirty="0" smtClean="0">
                <a:hlinkClick r:id="rId4"/>
              </a:rPr>
              <a:t>forking</a:t>
            </a:r>
            <a:endParaRPr lang="de-DE" dirty="0" smtClean="0"/>
          </a:p>
          <a:p>
            <a:r>
              <a:rPr lang="de-DE" dirty="0" smtClean="0"/>
              <a:t>Vorteil: nur „echte“ Projekt-Mitglieder haben direkten Zugriff auf das </a:t>
            </a:r>
            <a:r>
              <a:rPr lang="de-DE" dirty="0" err="1" smtClean="0"/>
              <a:t>Repo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 (</a:t>
            </a:r>
            <a:r>
              <a:rPr lang="de-DE" dirty="0" err="1" smtClean="0"/>
              <a:t>origin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r>
              <a:rPr lang="de-DE" dirty="0" smtClean="0"/>
              <a:t> (</a:t>
            </a:r>
            <a:r>
              <a:rPr lang="de-DE" dirty="0" err="1" smtClean="0"/>
              <a:t>upstream</a:t>
            </a:r>
            <a:r>
              <a:rPr lang="de-DE" dirty="0" smtClean="0"/>
              <a:t>) </a:t>
            </a:r>
            <a:r>
              <a:rPr lang="de-DE" dirty="0" err="1" smtClean="0"/>
              <a:t>erzuegen</a:t>
            </a:r>
            <a:endParaRPr lang="de-DE" dirty="0" smtClean="0"/>
          </a:p>
          <a:p>
            <a:pPr lvl="1"/>
            <a:r>
              <a:rPr lang="de-DE" dirty="0"/>
              <a:t>Manueller Abgleich zwischen den </a:t>
            </a:r>
            <a:r>
              <a:rPr lang="de-DE" dirty="0" err="1" smtClean="0"/>
              <a:t>Repos</a:t>
            </a:r>
            <a:endParaRPr lang="de-DE" dirty="0" smtClean="0"/>
          </a:p>
          <a:p>
            <a:pPr lvl="2"/>
            <a:r>
              <a:rPr lang="de-DE" dirty="0" err="1" smtClean="0"/>
              <a:t>Git</a:t>
            </a:r>
            <a:r>
              <a:rPr lang="de-DE" dirty="0" smtClean="0"/>
              <a:t> pull </a:t>
            </a:r>
            <a:r>
              <a:rPr lang="de-DE" dirty="0" err="1" smtClean="0"/>
              <a:t>origin</a:t>
            </a:r>
            <a:endParaRPr lang="de-DE" dirty="0" smtClean="0"/>
          </a:p>
          <a:p>
            <a:pPr lvl="2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 </a:t>
            </a:r>
            <a:r>
              <a:rPr lang="de-DE" dirty="0" err="1" smtClean="0"/>
              <a:t>master</a:t>
            </a:r>
            <a:endParaRPr lang="de-DE" dirty="0"/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Maintainer</a:t>
            </a:r>
            <a:endParaRPr lang="de-DE" dirty="0" smtClean="0"/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</a:t>
            </a:r>
            <a:r>
              <a:rPr lang="de-DE" dirty="0" err="1" smtClean="0"/>
              <a:t>review</a:t>
            </a:r>
            <a:endParaRPr lang="de-DE" dirty="0"/>
          </a:p>
          <a:p>
            <a:pPr lvl="1"/>
            <a:r>
              <a:rPr lang="de-DE" dirty="0" smtClean="0"/>
              <a:t>Lokales Review (</a:t>
            </a:r>
            <a:r>
              <a:rPr lang="de-DE" dirty="0" err="1" smtClean="0"/>
              <a:t>fetch</a:t>
            </a:r>
            <a:r>
              <a:rPr lang="de-DE" dirty="0" smtClean="0"/>
              <a:t> des </a:t>
            </a:r>
            <a:r>
              <a:rPr lang="de-DE" dirty="0" err="1" smtClean="0"/>
              <a:t>Branches</a:t>
            </a:r>
            <a:r>
              <a:rPr lang="de-DE" dirty="0" smtClean="0"/>
              <a:t> aus dem </a:t>
            </a:r>
            <a:r>
              <a:rPr lang="de-DE" dirty="0" err="1" smtClean="0"/>
              <a:t>mantainer</a:t>
            </a:r>
            <a:r>
              <a:rPr lang="de-DE" dirty="0" smtClean="0"/>
              <a:t> </a:t>
            </a:r>
            <a:r>
              <a:rPr lang="de-DE" dirty="0" err="1" smtClean="0"/>
              <a:t>repo</a:t>
            </a:r>
            <a:r>
              <a:rPr lang="de-DE" dirty="0" smtClean="0"/>
              <a:t>)</a:t>
            </a:r>
          </a:p>
          <a:p>
            <a:pPr lvl="2"/>
            <a:r>
              <a:rPr lang="de-DE" dirty="0" smtClean="0"/>
              <a:t>Zwingend notwendig bei </a:t>
            </a:r>
            <a:r>
              <a:rPr lang="de-DE" dirty="0" err="1" smtClean="0"/>
              <a:t>Merge</a:t>
            </a:r>
            <a:r>
              <a:rPr lang="de-DE" dirty="0" smtClean="0"/>
              <a:t>-Konflikten</a:t>
            </a:r>
          </a:p>
          <a:p>
            <a:pPr lvl="1"/>
            <a:r>
              <a:rPr lang="de-DE" dirty="0" smtClean="0"/>
              <a:t>Guidelines für </a:t>
            </a:r>
            <a:r>
              <a:rPr lang="de-DE" dirty="0" err="1" smtClean="0"/>
              <a:t>Pullrequests</a:t>
            </a:r>
            <a:r>
              <a:rPr lang="de-DE" dirty="0" smtClean="0"/>
              <a:t>: ggf. </a:t>
            </a:r>
            <a:r>
              <a:rPr lang="de-DE" dirty="0" err="1" smtClean="0"/>
              <a:t>rebase</a:t>
            </a:r>
            <a:r>
              <a:rPr lang="de-DE" dirty="0" smtClean="0"/>
              <a:t>/</a:t>
            </a:r>
            <a:r>
              <a:rPr lang="de-DE" dirty="0" err="1" smtClean="0"/>
              <a:t>squash</a:t>
            </a:r>
            <a:r>
              <a:rPr lang="de-DE" dirty="0" smtClean="0"/>
              <a:t>, push –f erforderlich</a:t>
            </a:r>
          </a:p>
          <a:p>
            <a:r>
              <a:rPr lang="de-DE" dirty="0" smtClean="0"/>
              <a:t>Beispiel und guter Guide </a:t>
            </a:r>
            <a:r>
              <a:rPr lang="de-DE" dirty="0" err="1" smtClean="0"/>
              <a:t>bndtools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CONTRIBUTING.md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GITHUB KLONE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059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Komplexes Projekt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842250" y="1032933"/>
            <a:ext cx="6406147" cy="4834033"/>
            <a:chOff x="889000" y="889000"/>
            <a:chExt cx="11328401" cy="8280400"/>
          </a:xfrm>
        </p:grpSpPr>
        <p:sp>
          <p:nvSpPr>
            <p:cNvPr id="54" name="Shape 70"/>
            <p:cNvSpPr/>
            <p:nvPr/>
          </p:nvSpPr>
          <p:spPr>
            <a:xfrm>
              <a:off x="15494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5" name="Shape 71"/>
            <p:cNvSpPr/>
            <p:nvPr/>
          </p:nvSpPr>
          <p:spPr>
            <a:xfrm>
              <a:off x="3924300" y="3454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6" name="Shape 72"/>
            <p:cNvSpPr/>
            <p:nvPr/>
          </p:nvSpPr>
          <p:spPr>
            <a:xfrm flipH="1">
              <a:off x="3610719" y="4920406"/>
              <a:ext cx="739577" cy="513855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73"/>
            <p:cNvSpPr/>
            <p:nvPr/>
          </p:nvSpPr>
          <p:spPr>
            <a:xfrm>
              <a:off x="61976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8" name="Shape 74"/>
            <p:cNvSpPr/>
            <p:nvPr/>
          </p:nvSpPr>
          <p:spPr>
            <a:xfrm flipH="1">
              <a:off x="4012257" y="6357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75"/>
            <p:cNvSpPr/>
            <p:nvPr/>
          </p:nvSpPr>
          <p:spPr>
            <a:xfrm flipH="1" flipV="1">
              <a:off x="5803354" y="4861619"/>
              <a:ext cx="699245" cy="548234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0" name="Group 79"/>
            <p:cNvGrpSpPr/>
            <p:nvPr/>
          </p:nvGrpSpPr>
          <p:grpSpPr>
            <a:xfrm>
              <a:off x="6311900" y="3251200"/>
              <a:ext cx="3962640" cy="2147890"/>
              <a:chOff x="0" y="0"/>
              <a:chExt cx="3962640" cy="2147888"/>
            </a:xfrm>
          </p:grpSpPr>
          <p:sp>
            <p:nvSpPr>
              <p:cNvPr id="77" name="Shape 76"/>
              <p:cNvSpPr/>
              <p:nvPr/>
            </p:nvSpPr>
            <p:spPr>
              <a:xfrm>
                <a:off x="1358900" y="0"/>
                <a:ext cx="2603740" cy="1270001"/>
              </a:xfrm>
              <a:prstGeom prst="rect">
                <a:avLst/>
              </a:prstGeom>
              <a:solidFill>
                <a:srgbClr val="00905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Skripte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(Build, Vagrant)</a:t>
                </a:r>
              </a:p>
            </p:txBody>
          </p:sp>
          <p:sp>
            <p:nvSpPr>
              <p:cNvPr id="78" name="Shape 77"/>
              <p:cNvSpPr/>
              <p:nvPr/>
            </p:nvSpPr>
            <p:spPr>
              <a:xfrm flipH="1">
                <a:off x="0" y="452387"/>
                <a:ext cx="1014859" cy="36041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8"/>
              <p:cNvSpPr/>
              <p:nvPr/>
            </p:nvSpPr>
            <p:spPr>
              <a:xfrm flipH="1">
                <a:off x="1532731" y="1448941"/>
                <a:ext cx="468512" cy="69894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1" name="Group 82"/>
            <p:cNvGrpSpPr/>
            <p:nvPr/>
          </p:nvGrpSpPr>
          <p:grpSpPr>
            <a:xfrm>
              <a:off x="8645624" y="5613400"/>
              <a:ext cx="3457478" cy="1270000"/>
              <a:chOff x="0" y="0"/>
              <a:chExt cx="3457476" cy="1270000"/>
            </a:xfrm>
          </p:grpSpPr>
          <p:sp>
            <p:nvSpPr>
              <p:cNvPr id="75" name="Shape 80"/>
              <p:cNvSpPr/>
              <p:nvPr/>
            </p:nvSpPr>
            <p:spPr>
              <a:xfrm>
                <a:off x="1171475" y="0"/>
                <a:ext cx="2286001" cy="1270000"/>
              </a:xfrm>
              <a:prstGeom prst="rect">
                <a:avLst/>
              </a:prstGeom>
              <a:solidFill>
                <a:srgbClr val="00919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Ressourcen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(HTML, CSS)</a:t>
                </a:r>
              </a:p>
            </p:txBody>
          </p:sp>
          <p:sp>
            <p:nvSpPr>
              <p:cNvPr id="76" name="Shape 81"/>
              <p:cNvSpPr/>
              <p:nvPr/>
            </p:nvSpPr>
            <p:spPr>
              <a:xfrm flipH="1" flipV="1">
                <a:off x="0" y="643875"/>
                <a:ext cx="881113" cy="362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2" name="Group 85"/>
            <p:cNvGrpSpPr/>
            <p:nvPr/>
          </p:nvGrpSpPr>
          <p:grpSpPr>
            <a:xfrm>
              <a:off x="8158013" y="7197774"/>
              <a:ext cx="3945088" cy="1908128"/>
              <a:chOff x="0" y="0"/>
              <a:chExt cx="3945086" cy="1908126"/>
            </a:xfrm>
          </p:grpSpPr>
          <p:sp>
            <p:nvSpPr>
              <p:cNvPr id="73" name="Shape 83"/>
              <p:cNvSpPr/>
              <p:nvPr/>
            </p:nvSpPr>
            <p:spPr>
              <a:xfrm>
                <a:off x="1525965" y="638126"/>
                <a:ext cx="2419121" cy="1270000"/>
              </a:xfrm>
              <a:prstGeom prst="rect">
                <a:avLst/>
              </a:prstGeom>
              <a:solidFill>
                <a:srgbClr val="929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Fremdsourcen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(Javascript)</a:t>
                </a:r>
              </a:p>
            </p:txBody>
          </p:sp>
          <p:sp>
            <p:nvSpPr>
              <p:cNvPr id="74" name="Shape 84"/>
              <p:cNvSpPr/>
              <p:nvPr/>
            </p:nvSpPr>
            <p:spPr>
              <a:xfrm flipH="1" flipV="1">
                <a:off x="0" y="0"/>
                <a:ext cx="1352898" cy="88691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" name="Group 91"/>
            <p:cNvGrpSpPr/>
            <p:nvPr/>
          </p:nvGrpSpPr>
          <p:grpSpPr>
            <a:xfrm>
              <a:off x="889000" y="2514600"/>
              <a:ext cx="4982717" cy="6654800"/>
              <a:chOff x="0" y="0"/>
              <a:chExt cx="4982717" cy="6654800"/>
            </a:xfrm>
          </p:grpSpPr>
          <p:sp>
            <p:nvSpPr>
              <p:cNvPr id="68" name="Shape 86"/>
              <p:cNvSpPr/>
              <p:nvPr/>
            </p:nvSpPr>
            <p:spPr>
              <a:xfrm>
                <a:off x="660400" y="538480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69" name="Shape 87"/>
              <p:cNvSpPr/>
              <p:nvPr/>
            </p:nvSpPr>
            <p:spPr>
              <a:xfrm flipV="1">
                <a:off x="1803400" y="4584700"/>
                <a:ext cx="1836" cy="5889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88"/>
              <p:cNvSpPr/>
              <p:nvPr/>
            </p:nvSpPr>
            <p:spPr>
              <a:xfrm>
                <a:off x="0" y="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71" name="Shape 89"/>
              <p:cNvSpPr/>
              <p:nvPr/>
            </p:nvSpPr>
            <p:spPr>
              <a:xfrm>
                <a:off x="2373709" y="1151334"/>
                <a:ext cx="463055" cy="2769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 90"/>
              <p:cNvSpPr/>
              <p:nvPr/>
            </p:nvSpPr>
            <p:spPr>
              <a:xfrm flipV="1">
                <a:off x="3224113" y="4642544"/>
                <a:ext cx="1758604" cy="7860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" name="Group 95"/>
            <p:cNvGrpSpPr/>
            <p:nvPr/>
          </p:nvGrpSpPr>
          <p:grpSpPr>
            <a:xfrm>
              <a:off x="9150201" y="889000"/>
              <a:ext cx="3067200" cy="4538663"/>
              <a:chOff x="0" y="0"/>
              <a:chExt cx="3067199" cy="4538663"/>
            </a:xfrm>
          </p:grpSpPr>
          <p:sp>
            <p:nvSpPr>
              <p:cNvPr id="65" name="Shape 92"/>
              <p:cNvSpPr/>
              <p:nvPr/>
            </p:nvSpPr>
            <p:spPr>
              <a:xfrm>
                <a:off x="781198" y="0"/>
                <a:ext cx="2286001" cy="1270000"/>
              </a:xfrm>
              <a:prstGeom prst="rect">
                <a:avLst/>
              </a:prstGeom>
              <a:solidFill>
                <a:srgbClr val="0096FF">
                  <a:alpha val="61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Weitere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Anwendung</a:t>
                </a:r>
              </a:p>
            </p:txBody>
          </p:sp>
          <p:sp>
            <p:nvSpPr>
              <p:cNvPr id="66" name="Shape 93"/>
              <p:cNvSpPr/>
              <p:nvPr/>
            </p:nvSpPr>
            <p:spPr>
              <a:xfrm flipV="1">
                <a:off x="0" y="1462385"/>
                <a:ext cx="680443" cy="72107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94"/>
              <p:cNvSpPr/>
              <p:nvPr/>
            </p:nvSpPr>
            <p:spPr>
              <a:xfrm flipV="1">
                <a:off x="1906686" y="1444575"/>
                <a:ext cx="15926" cy="30940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248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8" name="Shape 100"/>
          <p:cNvSpPr/>
          <p:nvPr/>
        </p:nvSpPr>
        <p:spPr>
          <a:xfrm>
            <a:off x="639233" y="3200399"/>
            <a:ext cx="2103967" cy="723900"/>
          </a:xfrm>
          <a:prstGeom prst="rect">
            <a:avLst/>
          </a:prstGeom>
          <a:solidFill>
            <a:srgbClr val="0433FF">
              <a:alpha val="64000"/>
            </a:srgbClr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effectLst/>
              </a:defRPr>
            </a:pPr>
            <a:r>
              <a: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Modul</a:t>
            </a:r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486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94034" y="4420203"/>
            <a:ext cx="2766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Dependency</a:t>
            </a:r>
            <a:r>
              <a:rPr lang="de-DE" sz="2000" dirty="0" smtClean="0"/>
              <a:t> Manager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Ivy</a:t>
            </a:r>
            <a:r>
              <a:rPr lang="de-DE" sz="2000" dirty="0" smtClean="0"/>
              <a:t>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Leiningen</a:t>
            </a:r>
            <a:r>
              <a:rPr lang="de-DE" sz="2000" dirty="0" smtClean="0"/>
              <a:t>, SBT, ...</a:t>
            </a:r>
            <a:endParaRPr lang="de-DE" sz="2000" dirty="0" err="1" smtClean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1743193" y="1061183"/>
            <a:ext cx="4743092" cy="2349519"/>
            <a:chOff x="1803400" y="279400"/>
            <a:chExt cx="8204200" cy="4064000"/>
          </a:xfrm>
        </p:grpSpPr>
        <p:sp>
          <p:nvSpPr>
            <p:cNvPr id="11" name="Shape 144"/>
            <p:cNvSpPr/>
            <p:nvPr/>
          </p:nvSpPr>
          <p:spPr>
            <a:xfrm>
              <a:off x="1803400" y="1676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</a:t>
              </a: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12" name="Shape 145"/>
            <p:cNvSpPr/>
            <p:nvPr/>
          </p:nvSpPr>
          <p:spPr>
            <a:xfrm>
              <a:off x="6896100" y="279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Java-A</a:t>
              </a:r>
            </a:p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 </a:t>
              </a: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1.0</a:t>
              </a:r>
            </a:p>
          </p:txBody>
        </p:sp>
        <p:sp>
          <p:nvSpPr>
            <p:cNvPr id="13" name="Shape 146"/>
            <p:cNvSpPr/>
            <p:nvPr/>
          </p:nvSpPr>
          <p:spPr>
            <a:xfrm flipH="1">
              <a:off x="4671566" y="1016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47"/>
            <p:cNvSpPr/>
            <p:nvPr/>
          </p:nvSpPr>
          <p:spPr>
            <a:xfrm>
              <a:off x="6896100" y="1676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Java-B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2.2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6896100" y="3073400"/>
              <a:ext cx="3111500" cy="1270000"/>
            </a:xfrm>
            <a:prstGeom prst="rect">
              <a:avLst/>
            </a:prstGeom>
            <a:solidFill>
              <a:srgbClr val="FF93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Java-C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1.5</a:t>
              </a:r>
            </a:p>
          </p:txBody>
        </p:sp>
        <p:sp>
          <p:nvSpPr>
            <p:cNvPr id="16" name="Shape 149"/>
            <p:cNvSpPr/>
            <p:nvPr/>
          </p:nvSpPr>
          <p:spPr>
            <a:xfrm flipH="1">
              <a:off x="4710757" y="2420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50"/>
            <p:cNvSpPr/>
            <p:nvPr/>
          </p:nvSpPr>
          <p:spPr>
            <a:xfrm flipH="1" flipV="1">
              <a:off x="4675534" y="2790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67" y="3907913"/>
            <a:ext cx="3374316" cy="242919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68" y="4420203"/>
            <a:ext cx="1010305" cy="10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5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526394" y="4420203"/>
            <a:ext cx="313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Inhomogene Infrastruktur</a:t>
            </a:r>
          </a:p>
          <a:p>
            <a:r>
              <a:rPr lang="de-DE" sz="2000" dirty="0" smtClean="0"/>
              <a:t>Einbindung von </a:t>
            </a:r>
            <a:r>
              <a:rPr lang="de-DE" sz="2000" dirty="0" err="1" smtClean="0"/>
              <a:t>Sourcen</a:t>
            </a:r>
            <a:r>
              <a:rPr lang="de-DE" sz="2000" dirty="0" smtClean="0"/>
              <a:t> und Ressourcen</a:t>
            </a:r>
          </a:p>
          <a:p>
            <a:r>
              <a:rPr lang="de-DE" sz="2000" dirty="0" smtClean="0"/>
              <a:t>Globales </a:t>
            </a:r>
            <a:r>
              <a:rPr lang="de-DE" sz="2000" dirty="0" err="1" smtClean="0"/>
              <a:t>Build</a:t>
            </a:r>
            <a:r>
              <a:rPr lang="de-DE" sz="2000" dirty="0" smtClean="0"/>
              <a:t> erforderlich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4420203"/>
            <a:ext cx="1010305" cy="1049925"/>
          </a:xfrm>
          <a:prstGeom prst="rect">
            <a:avLst/>
          </a:prstGeom>
        </p:spPr>
      </p:pic>
      <p:grpSp>
        <p:nvGrpSpPr>
          <p:cNvPr id="21" name="Gruppierung 20"/>
          <p:cNvGrpSpPr>
            <a:grpSpLocks noChangeAspect="1"/>
          </p:cNvGrpSpPr>
          <p:nvPr/>
        </p:nvGrpSpPr>
        <p:grpSpPr>
          <a:xfrm>
            <a:off x="1219896" y="1041400"/>
            <a:ext cx="4734522" cy="2345274"/>
            <a:chOff x="787400" y="660400"/>
            <a:chExt cx="8204200" cy="4064000"/>
          </a:xfrm>
        </p:grpSpPr>
        <p:sp>
          <p:nvSpPr>
            <p:cNvPr id="23" name="Shape 162"/>
            <p:cNvSpPr/>
            <p:nvPr/>
          </p:nvSpPr>
          <p:spPr>
            <a:xfrm>
              <a:off x="787400" y="2057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 X</a:t>
              </a:r>
            </a:p>
          </p:txBody>
        </p:sp>
        <p:sp>
          <p:nvSpPr>
            <p:cNvPr id="24" name="Shape 163"/>
            <p:cNvSpPr/>
            <p:nvPr/>
          </p:nvSpPr>
          <p:spPr>
            <a:xfrm>
              <a:off x="5880100" y="660400"/>
              <a:ext cx="3111500" cy="1270000"/>
            </a:xfrm>
            <a:prstGeom prst="rect">
              <a:avLst/>
            </a:prstGeom>
            <a:solidFill>
              <a:srgbClr val="009051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Geteilte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Skripte</a:t>
              </a:r>
            </a:p>
          </p:txBody>
        </p:sp>
        <p:sp>
          <p:nvSpPr>
            <p:cNvPr id="25" name="Shape 164"/>
            <p:cNvSpPr/>
            <p:nvPr/>
          </p:nvSpPr>
          <p:spPr>
            <a:xfrm flipH="1">
              <a:off x="3655566" y="1397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65"/>
            <p:cNvSpPr/>
            <p:nvPr/>
          </p:nvSpPr>
          <p:spPr>
            <a:xfrm>
              <a:off x="5880100" y="2057400"/>
              <a:ext cx="3111500" cy="1270000"/>
            </a:xfrm>
            <a:prstGeom prst="rect">
              <a:avLst/>
            </a:prstGeom>
            <a:solidFill>
              <a:srgbClr val="009193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Ressourcen</a:t>
              </a:r>
            </a:p>
          </p:txBody>
        </p:sp>
        <p:sp>
          <p:nvSpPr>
            <p:cNvPr id="27" name="Shape 166"/>
            <p:cNvSpPr/>
            <p:nvPr/>
          </p:nvSpPr>
          <p:spPr>
            <a:xfrm>
              <a:off x="5880100" y="3454400"/>
              <a:ext cx="3111500" cy="1270000"/>
            </a:xfrm>
            <a:prstGeom prst="rect">
              <a:avLst/>
            </a:prstGeom>
            <a:solidFill>
              <a:srgbClr val="9290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Fremd-sourcen</a:t>
              </a:r>
            </a:p>
          </p:txBody>
        </p:sp>
        <p:sp>
          <p:nvSpPr>
            <p:cNvPr id="28" name="Shape 167"/>
            <p:cNvSpPr/>
            <p:nvPr/>
          </p:nvSpPr>
          <p:spPr>
            <a:xfrm flipH="1">
              <a:off x="3694757" y="2801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68"/>
            <p:cNvSpPr/>
            <p:nvPr/>
          </p:nvSpPr>
          <p:spPr>
            <a:xfrm flipH="1" flipV="1">
              <a:off x="3659534" y="3171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6061427" y="1078180"/>
            <a:ext cx="2766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Build-Skripte</a:t>
            </a:r>
            <a:endParaRPr lang="de-DE" sz="2000" dirty="0" smtClean="0"/>
          </a:p>
          <a:p>
            <a:r>
              <a:rPr lang="de-DE" sz="2000" dirty="0" err="1" smtClean="0"/>
              <a:t>Depoyment-Skripte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HTML / CSS / IMG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JavaScript, C++ </a:t>
            </a:r>
            <a:r>
              <a:rPr lang="de-DE" sz="2000" dirty="0" err="1" smtClean="0"/>
              <a:t>Header</a:t>
            </a:r>
            <a:endParaRPr lang="de-DE" sz="2000" dirty="0" smtClean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8" y="3862533"/>
            <a:ext cx="3307693" cy="1722349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5506244" y="5743642"/>
            <a:ext cx="29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Submodule oder </a:t>
            </a:r>
            <a:r>
              <a:rPr lang="de-DE" b="1" dirty="0" err="1" smtClean="0"/>
              <a:t>Subtrees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18845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176706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6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3375732"/>
            <a:ext cx="8512232" cy="27504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00045" indent="-321457" defTabSz="328600">
              <a:spcBef>
                <a:spcPts val="1336"/>
              </a:spcBef>
              <a:defRPr sz="1800"/>
            </a:pPr>
            <a:r>
              <a:rPr dirty="0"/>
              <a:t>Schritte: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Modul hinzufügen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Repository mit Modulen klonen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Neue Version eines Moduls einbinden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grpSp>
        <p:nvGrpSpPr>
          <p:cNvPr id="2" name="Group 199"/>
          <p:cNvGrpSpPr/>
          <p:nvPr/>
        </p:nvGrpSpPr>
        <p:grpSpPr>
          <a:xfrm>
            <a:off x="1937742" y="2027039"/>
            <a:ext cx="5268516" cy="892969"/>
            <a:chOff x="0" y="0"/>
            <a:chExt cx="7493000" cy="1270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build</a:t>
              </a: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73466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06"/>
          <p:cNvGrpSpPr/>
          <p:nvPr/>
        </p:nvGrpSpPr>
        <p:grpSpPr>
          <a:xfrm>
            <a:off x="1937742" y="1803797"/>
            <a:ext cx="5268516" cy="892969"/>
            <a:chOff x="0" y="0"/>
            <a:chExt cx="7493000" cy="12700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grpSp>
        <p:nvGrpSpPr>
          <p:cNvPr id="2" name="Group 226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VERSIONEN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3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TODO: Links zu den Tools</a:t>
            </a:r>
          </a:p>
          <a:p>
            <a:r>
              <a:rPr lang="de-DE" dirty="0" err="1" smtClean="0"/>
              <a:t>Eclipse</a:t>
            </a:r>
            <a:r>
              <a:rPr lang="de-DE" dirty="0" smtClean="0"/>
              <a:t> 4.4 mit </a:t>
            </a:r>
            <a:r>
              <a:rPr lang="de-DE" dirty="0" err="1" smtClean="0"/>
              <a:t>EGit</a:t>
            </a:r>
            <a:r>
              <a:rPr lang="de-DE" dirty="0" smtClean="0"/>
              <a:t> und </a:t>
            </a:r>
            <a:r>
              <a:rPr lang="de-DE" dirty="0" err="1" smtClean="0"/>
              <a:t>JGit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Maven</a:t>
            </a:r>
            <a:r>
              <a:rPr lang="de-DE" dirty="0" smtClean="0"/>
              <a:t> 3.0.4</a:t>
            </a:r>
          </a:p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2.0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cola</a:t>
            </a:r>
            <a:r>
              <a:rPr lang="de-DE" dirty="0" smtClean="0"/>
              <a:t> – Alternative GUI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endParaRPr lang="de-DE" dirty="0" smtClean="0"/>
          </a:p>
          <a:p>
            <a:r>
              <a:rPr lang="de-DE" dirty="0" err="1" smtClean="0"/>
              <a:t>Meld</a:t>
            </a:r>
            <a:r>
              <a:rPr lang="de-DE" dirty="0" smtClean="0"/>
              <a:t> – </a:t>
            </a:r>
            <a:r>
              <a:rPr lang="de-DE" dirty="0" err="1" smtClean="0"/>
              <a:t>Mergetool</a:t>
            </a:r>
            <a:r>
              <a:rPr lang="de-DE" dirty="0" smtClean="0"/>
              <a:t> für </a:t>
            </a:r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INSTALLIERTE 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grpSp>
        <p:nvGrpSpPr>
          <p:cNvPr id="2" name="Group 24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SUBMODULEN 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52"/>
          <p:cNvGrpSpPr/>
          <p:nvPr/>
        </p:nvGrpSpPr>
        <p:grpSpPr>
          <a:xfrm>
            <a:off x="1553765" y="1785937"/>
            <a:ext cx="5268516" cy="892969"/>
            <a:chOff x="0" y="0"/>
            <a:chExt cx="7493000" cy="1270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grpSp>
        <p:nvGrpSpPr>
          <p:cNvPr id="2" name="Group 268"/>
          <p:cNvGrpSpPr/>
          <p:nvPr/>
        </p:nvGrpSpPr>
        <p:grpSpPr>
          <a:xfrm>
            <a:off x="1937742" y="1875234"/>
            <a:ext cx="5268516" cy="892969"/>
            <a:chOff x="0" y="0"/>
            <a:chExt cx="7493000" cy="1270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grpSp>
        <p:nvGrpSpPr>
          <p:cNvPr id="2" name="Group 277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76" name="Shape 276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4832</Words>
  <Application>Microsoft Macintosh PowerPoint</Application>
  <PresentationFormat>Bildschirmpräsentation (4:3)</PresentationFormat>
  <Paragraphs>1116</Paragraphs>
  <Slides>125</Slides>
  <Notes>9</Notes>
  <HiddenSlides>2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125</vt:i4>
      </vt:variant>
    </vt:vector>
  </HeadingPairs>
  <TitlesOfParts>
    <vt:vector size="126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INSTALLIERTE TOOLS</vt:lpstr>
      <vt:lpstr>TEIL 1</vt:lpstr>
      <vt:lpstr>GIT BESTANDTEILE</vt:lpstr>
      <vt:lpstr>EINSTIEG</vt:lpstr>
      <vt:lpstr>DEZENTRALES REPOSITORY</vt:lpstr>
      <vt:lpstr>Objektdatabase</vt:lpstr>
      <vt:lpstr>Verzweigungen - Branches</vt:lpstr>
      <vt:lpstr>Branches / Tags</vt:lpstr>
      <vt:lpstr>Geheimnisse des Index</vt:lpstr>
      <vt:lpstr>REFERENZEN</vt:lpstr>
      <vt:lpstr>REFERENZEN II</vt:lpstr>
      <vt:lpstr>TEIL 1</vt:lpstr>
      <vt:lpstr>GIT INTERN: MERGES 1</vt:lpstr>
      <vt:lpstr>GIT INTERN: MERGES 1</vt:lpstr>
      <vt:lpstr>GIT INTERN: MERGES 1</vt:lpstr>
      <vt:lpstr>GIT INTERN: FASTFORWARD-MERGE (I)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INTERN: MERGES 2 - STRATEGIEN</vt:lpstr>
      <vt:lpstr>GIT INTERN: MERGES 2 - KONFLIKTE</vt:lpstr>
      <vt:lpstr>GIT INTERNAS: MERGE-TOOL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TRACKING BRANCHES</vt:lpstr>
      <vt:lpstr>GIT INTERNAS: TRACKING BRANCH VERBINDEN</vt:lpstr>
      <vt:lpstr>GIT INTERNAS: PULL</vt:lpstr>
      <vt:lpstr>GIT INTERNAS: PUSH</vt:lpstr>
      <vt:lpstr>GIT INTERN: PUSH.DEFAULT</vt:lpstr>
      <vt:lpstr>GIT INTERN: PUSH EMPFEHLUNG</vt:lpstr>
      <vt:lpstr>GIT INTERNAS: WTF ??!!!?!?!?!?!?</vt:lpstr>
      <vt:lpstr>TEIL 3</vt:lpstr>
      <vt:lpstr>Typische Workflows in der Entwicklung</vt:lpstr>
      <vt:lpstr>Arbeiten mit gemeinsamen Branch (Merge)</vt:lpstr>
      <vt:lpstr>ARBEITEN MIT FEATURE-BRANCHES</vt:lpstr>
      <vt:lpstr>REBASING - ÜBERBLICK</vt:lpstr>
      <vt:lpstr>Arbeiten mit gemeinsamen Branch (Rebase)</vt:lpstr>
      <vt:lpstr>Rebase durchführen</vt:lpstr>
      <vt:lpstr>Noch mehr Rebase </vt:lpstr>
      <vt:lpstr>Cherry-Pick </vt:lpstr>
      <vt:lpstr>Interaktives Rebase</vt:lpstr>
      <vt:lpstr>Pull-Requests</vt:lpstr>
      <vt:lpstr>Pull-Requests für Review-Workflows</vt:lpstr>
      <vt:lpstr>TEIL 3</vt:lpstr>
      <vt:lpstr>RELEASEPROZESS - GITFLOW</vt:lpstr>
      <vt:lpstr>RELEASEPROZESS - GITFLOW</vt:lpstr>
      <vt:lpstr>RELEASEPROZESS 1 – FEATURE ENTWICKELN</vt:lpstr>
      <vt:lpstr>RELEASEPROZESS 2 – RELEASE ERZEUGEN (I)</vt:lpstr>
      <vt:lpstr>RELEASEPROZESS 2 – RELEASE ERZEUGEN (II)</vt:lpstr>
      <vt:lpstr>RELEASEPROZESS 2 – RELEASE ERZEUGEN (III)</vt:lpstr>
      <vt:lpstr>RELEASEPROZESS 3 – HOTFIX ERSTELLEN</vt:lpstr>
      <vt:lpstr>RELEASEPROZESS 4 – SUPPORT FÜR ALTE VERSION</vt:lpstr>
      <vt:lpstr>RELEASEPROZESS 4 – GOODIES</vt:lpstr>
      <vt:lpstr>RELEASEPROZESS 3 - HOTFIXES</vt:lpstr>
      <vt:lpstr>BRANCHSTRATEGIE: GITFLOW - TOOLS</vt:lpstr>
      <vt:lpstr>EXKURS: FEATURE-ID IN COMMIT MSG</vt:lpstr>
      <vt:lpstr>ALTERNATIVE: GITHUB KLONE</vt:lpstr>
      <vt:lpstr>TEIL 3</vt:lpstr>
      <vt:lpstr>Komplexes Projekt</vt:lpstr>
      <vt:lpstr>Repository-Aufteilung</vt:lpstr>
      <vt:lpstr>Homogene Module</vt:lpstr>
      <vt:lpstr>Inhomogene Module</vt:lpstr>
      <vt:lpstr>Submodule</vt:lpstr>
      <vt:lpstr>Subtree</vt:lpstr>
      <vt:lpstr>BEISPIEL</vt:lpstr>
      <vt:lpstr>TEIL 3</vt:lpstr>
      <vt:lpstr>Submodule hinzufügen</vt:lpstr>
      <vt:lpstr>Klonen mit Submodulen</vt:lpstr>
      <vt:lpstr>NEUE VERSIONEN FESTLEGEN</vt:lpstr>
      <vt:lpstr>AKTUELLSTE VERSION HOLEN</vt:lpstr>
      <vt:lpstr>IN SUBMODULEN ARBEITEN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TEIL 4</vt:lpstr>
      <vt:lpstr>GIT APIS: JGIT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JGIT – ÜBUNG</vt:lpstr>
      <vt:lpstr>TEIL 4</vt:lpstr>
      <vt:lpstr>GIT APIS: GROOVY GRGIT</vt:lpstr>
      <vt:lpstr>TEIL 5</vt:lpstr>
      <vt:lpstr>GRADLE UND GIT</vt:lpstr>
      <vt:lpstr>TOWNSFOLK / GRADLE-RELEASE</vt:lpstr>
      <vt:lpstr>AJOBERSTAR / GRADLE-GIT</vt:lpstr>
      <vt:lpstr>TEIL 5</vt:lpstr>
      <vt:lpstr>MAVEN-RELEASE-PLUGIN</vt:lpstr>
      <vt:lpstr>MAVEN-RELEASE-PLUGIN - KONFIGURATION</vt:lpstr>
      <vt:lpstr>MAVEN-RELEASE-PLUGIN - ANWENDUNG</vt:lpstr>
      <vt:lpstr>MAVEN-RELEASE-PLUGIN - FAZIT</vt:lpstr>
      <vt:lpstr>ATLASSIAN JGIT-FLOW</vt:lpstr>
      <vt:lpstr>ATLASSIAN JGIT-FLOW - KONFIGURATION</vt:lpstr>
      <vt:lpstr>ATLASSIAN JGIT-FLOW - ANWENDUNG</vt:lpstr>
      <vt:lpstr>ATLASSIAN JGIT-FLOW - FAZIT</vt:lpstr>
      <vt:lpstr>VIELEN DANK!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228</cp:revision>
  <dcterms:created xsi:type="dcterms:W3CDTF">2014-09-28T20:48:12Z</dcterms:created>
  <dcterms:modified xsi:type="dcterms:W3CDTF">2014-10-18T15:44:33Z</dcterms:modified>
</cp:coreProperties>
</file>